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6" r:id="rId17"/>
    <p:sldId id="277" r:id="rId18"/>
    <p:sldId id="278" r:id="rId19"/>
    <p:sldId id="279" r:id="rId20"/>
    <p:sldId id="292" r:id="rId21"/>
    <p:sldId id="280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302" r:id="rId32"/>
    <p:sldId id="303" r:id="rId33"/>
    <p:sldId id="304" r:id="rId34"/>
    <p:sldId id="305" r:id="rId35"/>
    <p:sldId id="306" r:id="rId36"/>
    <p:sldId id="307" r:id="rId37"/>
    <p:sldId id="283" r:id="rId38"/>
    <p:sldId id="285" r:id="rId39"/>
    <p:sldId id="286" r:id="rId40"/>
    <p:sldId id="287" r:id="rId41"/>
    <p:sldId id="288" r:id="rId42"/>
    <p:sldId id="309" r:id="rId43"/>
    <p:sldId id="291" r:id="rId44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050536"/>
            <a:ext cx="3572510" cy="1807845"/>
          </a:xfrm>
          <a:custGeom>
            <a:avLst/>
            <a:gdLst/>
            <a:ahLst/>
            <a:cxnLst/>
            <a:rect l="l" t="t" r="r" b="b"/>
            <a:pathLst>
              <a:path w="3572510" h="1807845">
                <a:moveTo>
                  <a:pt x="2043049" y="0"/>
                </a:moveTo>
                <a:lnTo>
                  <a:pt x="0" y="0"/>
                </a:lnTo>
                <a:lnTo>
                  <a:pt x="0" y="1807460"/>
                </a:lnTo>
                <a:lnTo>
                  <a:pt x="3572254" y="1807460"/>
                </a:lnTo>
                <a:lnTo>
                  <a:pt x="2043049" y="0"/>
                </a:lnTo>
                <a:close/>
              </a:path>
            </a:pathLst>
          </a:custGeom>
          <a:solidFill>
            <a:srgbClr val="F86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5050536"/>
            <a:ext cx="9144000" cy="1807845"/>
          </a:xfrm>
          <a:custGeom>
            <a:avLst/>
            <a:gdLst/>
            <a:ahLst/>
            <a:cxnLst/>
            <a:rect l="l" t="t" r="r" b="b"/>
            <a:pathLst>
              <a:path w="9144000" h="1807845">
                <a:moveTo>
                  <a:pt x="2038223" y="0"/>
                </a:moveTo>
                <a:lnTo>
                  <a:pt x="0" y="1804764"/>
                </a:lnTo>
                <a:lnTo>
                  <a:pt x="0" y="1807460"/>
                </a:lnTo>
                <a:lnTo>
                  <a:pt x="9143999" y="1807460"/>
                </a:lnTo>
                <a:lnTo>
                  <a:pt x="9143999" y="888"/>
                </a:lnTo>
                <a:lnTo>
                  <a:pt x="2038223" y="0"/>
                </a:lnTo>
                <a:close/>
              </a:path>
            </a:pathLst>
          </a:custGeom>
          <a:solidFill>
            <a:srgbClr val="08A0D9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55904" y="1488947"/>
            <a:ext cx="7333488" cy="5239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195829" y="356742"/>
            <a:ext cx="4752340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4/14/2021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050536"/>
            <a:ext cx="3572510" cy="1807845"/>
          </a:xfrm>
          <a:custGeom>
            <a:avLst/>
            <a:gdLst/>
            <a:ahLst/>
            <a:cxnLst/>
            <a:rect l="l" t="t" r="r" b="b"/>
            <a:pathLst>
              <a:path w="3572510" h="1807845">
                <a:moveTo>
                  <a:pt x="2043049" y="0"/>
                </a:moveTo>
                <a:lnTo>
                  <a:pt x="0" y="0"/>
                </a:lnTo>
                <a:lnTo>
                  <a:pt x="0" y="1807460"/>
                </a:lnTo>
                <a:lnTo>
                  <a:pt x="3572254" y="1807460"/>
                </a:lnTo>
                <a:lnTo>
                  <a:pt x="2043049" y="0"/>
                </a:lnTo>
                <a:close/>
              </a:path>
            </a:pathLst>
          </a:custGeom>
          <a:solidFill>
            <a:srgbClr val="F86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5050536"/>
            <a:ext cx="9144000" cy="1807845"/>
          </a:xfrm>
          <a:custGeom>
            <a:avLst/>
            <a:gdLst/>
            <a:ahLst/>
            <a:cxnLst/>
            <a:rect l="l" t="t" r="r" b="b"/>
            <a:pathLst>
              <a:path w="9144000" h="1807845">
                <a:moveTo>
                  <a:pt x="2038223" y="0"/>
                </a:moveTo>
                <a:lnTo>
                  <a:pt x="0" y="1804764"/>
                </a:lnTo>
                <a:lnTo>
                  <a:pt x="0" y="1807460"/>
                </a:lnTo>
                <a:lnTo>
                  <a:pt x="9143999" y="1807460"/>
                </a:lnTo>
                <a:lnTo>
                  <a:pt x="9143999" y="888"/>
                </a:lnTo>
                <a:lnTo>
                  <a:pt x="2038223" y="0"/>
                </a:lnTo>
                <a:close/>
              </a:path>
            </a:pathLst>
          </a:custGeom>
          <a:solidFill>
            <a:srgbClr val="08A0D9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043939" y="1328927"/>
            <a:ext cx="6620256" cy="4200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4/14/2021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4/14/2021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050535"/>
            <a:ext cx="3572510" cy="1807845"/>
          </a:xfrm>
          <a:custGeom>
            <a:avLst/>
            <a:gdLst/>
            <a:ahLst/>
            <a:cxnLst/>
            <a:rect l="l" t="t" r="r" b="b"/>
            <a:pathLst>
              <a:path w="3572510" h="1807845">
                <a:moveTo>
                  <a:pt x="2043049" y="0"/>
                </a:moveTo>
                <a:lnTo>
                  <a:pt x="0" y="0"/>
                </a:lnTo>
                <a:lnTo>
                  <a:pt x="0" y="1807460"/>
                </a:lnTo>
                <a:lnTo>
                  <a:pt x="3572254" y="1807460"/>
                </a:lnTo>
                <a:lnTo>
                  <a:pt x="2043049" y="0"/>
                </a:lnTo>
                <a:close/>
              </a:path>
            </a:pathLst>
          </a:custGeom>
          <a:solidFill>
            <a:srgbClr val="F86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5050535"/>
            <a:ext cx="9144000" cy="1807845"/>
          </a:xfrm>
          <a:custGeom>
            <a:avLst/>
            <a:gdLst/>
            <a:ahLst/>
            <a:cxnLst/>
            <a:rect l="l" t="t" r="r" b="b"/>
            <a:pathLst>
              <a:path w="9144000" h="1807845">
                <a:moveTo>
                  <a:pt x="2038223" y="0"/>
                </a:moveTo>
                <a:lnTo>
                  <a:pt x="0" y="1804764"/>
                </a:lnTo>
                <a:lnTo>
                  <a:pt x="0" y="1807460"/>
                </a:lnTo>
                <a:lnTo>
                  <a:pt x="9143999" y="1807460"/>
                </a:lnTo>
                <a:lnTo>
                  <a:pt x="9143999" y="888"/>
                </a:lnTo>
                <a:lnTo>
                  <a:pt x="2038223" y="0"/>
                </a:lnTo>
                <a:close/>
              </a:path>
            </a:pathLst>
          </a:custGeom>
          <a:solidFill>
            <a:srgbClr val="08A0D9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0772" y="377774"/>
            <a:ext cx="7242454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93547" y="2434590"/>
            <a:ext cx="6724650" cy="1397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2648711"/>
              <a:ext cx="3572510" cy="4209415"/>
            </a:xfrm>
            <a:custGeom>
              <a:avLst/>
              <a:gdLst/>
              <a:ahLst/>
              <a:cxnLst/>
              <a:rect l="l" t="t" r="r" b="b"/>
              <a:pathLst>
                <a:path w="3572510" h="4209415">
                  <a:moveTo>
                    <a:pt x="0" y="0"/>
                  </a:moveTo>
                  <a:lnTo>
                    <a:pt x="0" y="4209287"/>
                  </a:lnTo>
                  <a:lnTo>
                    <a:pt x="3572255" y="42092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6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l" t="t" r="r" b="b"/>
              <a:pathLst>
                <a:path w="9144000" h="6858000">
                  <a:moveTo>
                    <a:pt x="9143999" y="0"/>
                  </a:moveTo>
                  <a:lnTo>
                    <a:pt x="7733977" y="0"/>
                  </a:lnTo>
                  <a:lnTo>
                    <a:pt x="0" y="6855297"/>
                  </a:lnTo>
                  <a:lnTo>
                    <a:pt x="0" y="6857995"/>
                  </a:lnTo>
                  <a:lnTo>
                    <a:pt x="9143999" y="6857995"/>
                  </a:lnTo>
                  <a:lnTo>
                    <a:pt x="9143999" y="0"/>
                  </a:lnTo>
                  <a:close/>
                </a:path>
              </a:pathLst>
            </a:custGeom>
            <a:solidFill>
              <a:srgbClr val="08A0D9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27277" y="5038090"/>
            <a:ext cx="4001923" cy="126637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5" dirty="0">
                <a:uFill>
                  <a:solidFill>
                    <a:srgbClr val="000000"/>
                  </a:solidFill>
                </a:uFill>
                <a:latin typeface="Algerian" pitchFamily="82" charset="0"/>
                <a:cs typeface="Arial"/>
              </a:rPr>
              <a:t>PMS</a:t>
            </a:r>
            <a:r>
              <a:rPr sz="2800" b="1" u="heavy" spc="-10" dirty="0">
                <a:uFill>
                  <a:solidFill>
                    <a:srgbClr val="000000"/>
                  </a:solidFill>
                </a:uFill>
                <a:latin typeface="Algerian" pitchFamily="82" charset="0"/>
                <a:cs typeface="Arial"/>
              </a:rPr>
              <a:t> </a:t>
            </a:r>
            <a:r>
              <a:rPr sz="2800" b="1" u="heavy" spc="-5" dirty="0" smtClean="0">
                <a:uFill>
                  <a:solidFill>
                    <a:srgbClr val="000000"/>
                  </a:solidFill>
                </a:uFill>
                <a:latin typeface="Algerian" pitchFamily="82" charset="0"/>
                <a:cs typeface="Arial"/>
              </a:rPr>
              <a:t>Project</a:t>
            </a:r>
            <a:r>
              <a:rPr lang="en-IN" sz="2800" b="1" u="heavy" spc="-5" dirty="0" smtClean="0">
                <a:uFill>
                  <a:solidFill>
                    <a:srgbClr val="000000"/>
                  </a:solidFill>
                </a:uFill>
                <a:latin typeface="Algerian" pitchFamily="82" charset="0"/>
                <a:cs typeface="Arial"/>
              </a:rPr>
              <a:t> Report</a:t>
            </a:r>
            <a:endParaRPr sz="2800" dirty="0">
              <a:latin typeface="Algerian" pitchFamily="82" charset="0"/>
              <a:cs typeface="Arial"/>
            </a:endParaRPr>
          </a:p>
          <a:p>
            <a:pPr marL="109220">
              <a:lnSpc>
                <a:spcPct val="100000"/>
              </a:lnSpc>
              <a:spcBef>
                <a:spcPts val="2105"/>
              </a:spcBef>
            </a:pPr>
            <a:r>
              <a:rPr lang="en-IN" b="1" dirty="0" err="1" smtClean="0">
                <a:latin typeface="Algerian" pitchFamily="82" charset="0"/>
                <a:cs typeface="Arial"/>
              </a:rPr>
              <a:t>Ayush</a:t>
            </a:r>
            <a:r>
              <a:rPr lang="en-IN" b="1" dirty="0" smtClean="0">
                <a:latin typeface="Algerian" pitchFamily="82" charset="0"/>
                <a:cs typeface="Arial"/>
              </a:rPr>
              <a:t> </a:t>
            </a:r>
            <a:r>
              <a:rPr lang="en-IN" b="1" dirty="0" err="1" smtClean="0">
                <a:latin typeface="Algerian" pitchFamily="82" charset="0"/>
                <a:cs typeface="Arial"/>
              </a:rPr>
              <a:t>Pathak</a:t>
            </a:r>
            <a:r>
              <a:rPr lang="en-IN" b="1" dirty="0" smtClean="0">
                <a:latin typeface="Algerian" pitchFamily="82" charset="0"/>
                <a:cs typeface="Arial"/>
              </a:rPr>
              <a:t> (AJU/180352) </a:t>
            </a:r>
            <a:r>
              <a:rPr lang="en-IN" b="1" dirty="0" err="1" smtClean="0">
                <a:latin typeface="Algerian" pitchFamily="82" charset="0"/>
                <a:cs typeface="Arial"/>
              </a:rPr>
              <a:t>Debashish</a:t>
            </a:r>
            <a:r>
              <a:rPr lang="en-IN" b="1" dirty="0" smtClean="0">
                <a:latin typeface="Algerian" pitchFamily="82" charset="0"/>
                <a:cs typeface="Arial"/>
              </a:rPr>
              <a:t> </a:t>
            </a:r>
            <a:r>
              <a:rPr lang="en-IN" b="1" dirty="0" err="1" smtClean="0">
                <a:latin typeface="Algerian" pitchFamily="82" charset="0"/>
                <a:cs typeface="Arial"/>
              </a:rPr>
              <a:t>Bera</a:t>
            </a:r>
            <a:r>
              <a:rPr lang="en-IN" b="1" dirty="0" smtClean="0">
                <a:latin typeface="Algerian" pitchFamily="82" charset="0"/>
                <a:cs typeface="Arial"/>
              </a:rPr>
              <a:t> (AJU/180140)</a:t>
            </a:r>
            <a:endParaRPr sz="1800" dirty="0">
              <a:latin typeface="Algerian" pitchFamily="82" charset="0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2400" y="411937"/>
            <a:ext cx="8458200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5400" b="1" u="heavy" dirty="0" smtClean="0">
                <a:uFill>
                  <a:solidFill>
                    <a:srgbClr val="000000"/>
                  </a:solidFill>
                </a:uFill>
                <a:latin typeface="Algerian" pitchFamily="82" charset="0"/>
              </a:rPr>
              <a:t>P</a:t>
            </a:r>
            <a:r>
              <a:rPr lang="en-IN" sz="5400" b="1" u="heavy" dirty="0" err="1" smtClean="0">
                <a:uFill>
                  <a:solidFill>
                    <a:srgbClr val="000000"/>
                  </a:solidFill>
                </a:uFill>
                <a:latin typeface="Algerian" pitchFamily="82" charset="0"/>
              </a:rPr>
              <a:t>harmacy</a:t>
            </a:r>
            <a:r>
              <a:rPr lang="en-IN" sz="5400" b="1" u="heavy" dirty="0" smtClean="0">
                <a:uFill>
                  <a:solidFill>
                    <a:srgbClr val="000000"/>
                  </a:solidFill>
                </a:uFill>
                <a:latin typeface="Algerian" pitchFamily="82" charset="0"/>
              </a:rPr>
              <a:t>  Management System</a:t>
            </a:r>
            <a:endParaRPr sz="2400" dirty="0">
              <a:latin typeface="Algerian" pitchFamily="8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6334" y="27558"/>
            <a:ext cx="8576666" cy="4721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303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 pitchFamily="18" charset="0"/>
                <a:cs typeface="Times New Roman" pitchFamily="18" charset="0"/>
              </a:rPr>
              <a:t>Also there is a </a:t>
            </a:r>
            <a:r>
              <a:rPr sz="1800" spc="-10" dirty="0">
                <a:latin typeface="Times New Roman" pitchFamily="18" charset="0"/>
                <a:cs typeface="Times New Roman" pitchFamily="18" charset="0"/>
              </a:rPr>
              <a:t>difficulty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on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store the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data </a:t>
            </a:r>
            <a:r>
              <a:rPr sz="1800" spc="-15" dirty="0">
                <a:latin typeface="Times New Roman" pitchFamily="18" charset="0"/>
                <a:cs typeface="Times New Roman" pitchFamily="18" charset="0"/>
              </a:rPr>
              <a:t>which </a:t>
            </a:r>
            <a:r>
              <a:rPr sz="1800" spc="-10" dirty="0">
                <a:latin typeface="Times New Roman" pitchFamily="18" charset="0"/>
                <a:cs typeface="Times New Roman" pitchFamily="18" charset="0"/>
              </a:rPr>
              <a:t>wastes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resources as </a:t>
            </a:r>
            <a:r>
              <a:rPr sz="1800" spc="-15" dirty="0">
                <a:latin typeface="Times New Roman" pitchFamily="18" charset="0"/>
                <a:cs typeface="Times New Roman" pitchFamily="18" charset="0"/>
              </a:rPr>
              <a:t>well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as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time  to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retrieve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necessary data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from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the manually based data system. So generally  the current system does not arrange medicine in systematic </a:t>
            </a:r>
            <a:r>
              <a:rPr sz="1800" spc="-50" dirty="0">
                <a:latin typeface="Times New Roman" pitchFamily="18" charset="0"/>
                <a:cs typeface="Times New Roman" pitchFamily="18" charset="0"/>
              </a:rPr>
              <a:t>way,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does not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store  the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medicine appropriate data, security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for the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data is </a:t>
            </a:r>
            <a:r>
              <a:rPr sz="1800" spc="-40" dirty="0">
                <a:latin typeface="Times New Roman" pitchFamily="18" charset="0"/>
                <a:cs typeface="Times New Roman" pitchFamily="18" charset="0"/>
              </a:rPr>
              <a:t>low,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does not indicate how  much medicine is needed and sold quickly and</a:t>
            </a:r>
            <a:r>
              <a:rPr sz="1800" spc="8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1800" spc="-10" dirty="0">
                <a:latin typeface="Times New Roman" pitchFamily="18" charset="0"/>
                <a:cs typeface="Times New Roman" pitchFamily="18" charset="0"/>
              </a:rPr>
              <a:t>efficiently</a:t>
            </a:r>
            <a:r>
              <a:rPr sz="1800" b="1" spc="-10" dirty="0">
                <a:latin typeface="Times New Roman" pitchFamily="18" charset="0"/>
                <a:cs typeface="Times New Roman" pitchFamily="18" charset="0"/>
              </a:rPr>
              <a:t>.</a:t>
            </a:r>
            <a:endParaRPr sz="1800" dirty="0">
              <a:latin typeface="Times New Roman" pitchFamily="18" charset="0"/>
              <a:cs typeface="Times New Roman" pitchFamily="18" charset="0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pharmacy system </a:t>
            </a:r>
            <a:r>
              <a:rPr sz="1800" spc="-15" dirty="0">
                <a:latin typeface="Times New Roman" pitchFamily="18" charset="0"/>
                <a:cs typeface="Times New Roman" pitchFamily="18" charset="0"/>
              </a:rPr>
              <a:t>will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implement by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pharmacy unit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of the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organization.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At 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present, manual system is being utilized. This system requires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pharmacist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to 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manually monitor each drug that </a:t>
            </a:r>
            <a:r>
              <a:rPr sz="1800" spc="-10" dirty="0">
                <a:latin typeface="Times New Roman" pitchFamily="18" charset="0"/>
                <a:cs typeface="Times New Roman" pitchFamily="18" charset="0"/>
              </a:rPr>
              <a:t>is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available in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pharmacy shelf. This involves  manually entry up on arrival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of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batches of drugs and upon drugs’ movement out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of  the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unit,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for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example, dispensing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to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patients or product recall or loan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to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other  clinics/hospitals. </a:t>
            </a:r>
            <a:r>
              <a:rPr sz="1800" spc="-10" dirty="0">
                <a:latin typeface="Times New Roman" pitchFamily="18" charset="0"/>
                <a:cs typeface="Times New Roman" pitchFamily="18" charset="0"/>
              </a:rPr>
              <a:t>Upon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a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certain period such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as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month, the pharmacist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is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required 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to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generate reports on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movement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of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drugs. This is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to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monitor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justification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of 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ordering in order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to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replenish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already diminishing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stocks. In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addition, ordering 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of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drugs is also being done </a:t>
            </a:r>
            <a:r>
              <a:rPr sz="1800" spc="-25" dirty="0">
                <a:latin typeface="Times New Roman" pitchFamily="18" charset="0"/>
                <a:cs typeface="Times New Roman" pitchFamily="18" charset="0"/>
              </a:rPr>
              <a:t>manually.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Significant amount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of time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is allocated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for  </a:t>
            </a:r>
            <a:r>
              <a:rPr sz="1800" spc="-10" dirty="0">
                <a:latin typeface="Times New Roman" pitchFamily="18" charset="0"/>
                <a:cs typeface="Times New Roman" pitchFamily="18" charset="0"/>
              </a:rPr>
              <a:t>writing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order as one needs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to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go through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the stocks’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balance and rough estimate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of 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the amount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to </a:t>
            </a:r>
            <a:r>
              <a:rPr sz="1800" spc="-20" dirty="0">
                <a:latin typeface="Times New Roman" pitchFamily="18" charset="0"/>
                <a:cs typeface="Times New Roman" pitchFamily="18" charset="0"/>
              </a:rPr>
              <a:t>order.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This usually led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to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mistakes as one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May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over or</a:t>
            </a:r>
            <a:r>
              <a:rPr sz="1800" spc="1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1800" spc="-15" dirty="0">
                <a:latin typeface="Times New Roman" pitchFamily="18" charset="0"/>
                <a:cs typeface="Times New Roman" pitchFamily="18" charset="0"/>
              </a:rPr>
              <a:t>under-order.</a:t>
            </a:r>
            <a:endParaRPr sz="1800" dirty="0">
              <a:latin typeface="Times New Roman" pitchFamily="18" charset="0"/>
              <a:cs typeface="Times New Roman" pitchFamily="18" charset="0"/>
            </a:endParaRPr>
          </a:p>
          <a:p>
            <a:pPr marL="12700" marR="68199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Times New Roman" pitchFamily="18" charset="0"/>
                <a:cs typeface="Times New Roman" pitchFamily="18" charset="0"/>
              </a:rPr>
              <a:t>Thus,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in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this aspect,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sz="1800" spc="-10" dirty="0">
                <a:latin typeface="Times New Roman" pitchFamily="18" charset="0"/>
                <a:cs typeface="Times New Roman" pitchFamily="18" charset="0"/>
              </a:rPr>
              <a:t>workload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of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a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pharmacist increases.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As a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result,  sometimes, patient care, in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terms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of counseling, is compromised due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to </a:t>
            </a:r>
            <a:r>
              <a:rPr sz="1800" spc="-5" dirty="0" smtClean="0">
                <a:latin typeface="Times New Roman" pitchFamily="18" charset="0"/>
                <a:cs typeface="Times New Roman" pitchFamily="18" charset="0"/>
              </a:rPr>
              <a:t>time</a:t>
            </a:r>
            <a:r>
              <a:rPr lang="en-IN" sz="1800" spc="-5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sz="1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4174" y="533400"/>
            <a:ext cx="6321425" cy="13048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sz="2800" b="1" u="heavy" spc="-65" dirty="0">
                <a:uFill>
                  <a:solidFill>
                    <a:srgbClr val="000000"/>
                  </a:solidFill>
                </a:uFill>
                <a:latin typeface="Algerian" pitchFamily="82" charset="0"/>
                <a:cs typeface="Trebuchet MS"/>
              </a:rPr>
              <a:t>ANALYSIS </a:t>
            </a:r>
            <a:r>
              <a:rPr sz="2800" b="1" u="heavy" spc="-190" dirty="0">
                <a:uFill>
                  <a:solidFill>
                    <a:srgbClr val="000000"/>
                  </a:solidFill>
                </a:uFill>
                <a:latin typeface="Algerian" pitchFamily="82" charset="0"/>
                <a:cs typeface="Trebuchet MS"/>
              </a:rPr>
              <a:t>OF </a:t>
            </a:r>
            <a:r>
              <a:rPr sz="2800" b="1" u="heavy" spc="-90" dirty="0">
                <a:uFill>
                  <a:solidFill>
                    <a:srgbClr val="000000"/>
                  </a:solidFill>
                </a:uFill>
                <a:latin typeface="Algerian" pitchFamily="82" charset="0"/>
                <a:cs typeface="Trebuchet MS"/>
              </a:rPr>
              <a:t>A</a:t>
            </a:r>
            <a:r>
              <a:rPr sz="2800" b="1" u="heavy" spc="-229" dirty="0">
                <a:uFill>
                  <a:solidFill>
                    <a:srgbClr val="000000"/>
                  </a:solidFill>
                </a:uFill>
                <a:latin typeface="Algerian" pitchFamily="82" charset="0"/>
                <a:cs typeface="Trebuchet MS"/>
              </a:rPr>
              <a:t> </a:t>
            </a:r>
            <a:r>
              <a:rPr sz="2800" b="1" u="heavy" spc="-50" dirty="0">
                <a:uFill>
                  <a:solidFill>
                    <a:srgbClr val="000000"/>
                  </a:solidFill>
                </a:uFill>
                <a:latin typeface="Algerian" pitchFamily="82" charset="0"/>
                <a:cs typeface="Trebuchet MS"/>
              </a:rPr>
              <a:t>PHARMACY</a:t>
            </a:r>
            <a:endParaRPr sz="2800" dirty="0">
              <a:latin typeface="Algerian" pitchFamily="82" charset="0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2800" u="heavy" spc="60" dirty="0">
                <a:uFill>
                  <a:solidFill>
                    <a:srgbClr val="000000"/>
                  </a:solidFill>
                </a:uFill>
                <a:latin typeface="Algerian" pitchFamily="82" charset="0"/>
                <a:cs typeface="Trebuchet MS"/>
              </a:rPr>
              <a:t>PMS- </a:t>
            </a:r>
            <a:r>
              <a:rPr sz="2800" u="heavy" spc="45" dirty="0">
                <a:uFill>
                  <a:solidFill>
                    <a:srgbClr val="000000"/>
                  </a:solidFill>
                </a:uFill>
                <a:latin typeface="Algerian" pitchFamily="82" charset="0"/>
                <a:cs typeface="Trebuchet MS"/>
              </a:rPr>
              <a:t>PHARMACY </a:t>
            </a:r>
            <a:r>
              <a:rPr sz="2800" u="heavy" spc="15" dirty="0">
                <a:uFill>
                  <a:solidFill>
                    <a:srgbClr val="000000"/>
                  </a:solidFill>
                </a:uFill>
                <a:latin typeface="Algerian" pitchFamily="82" charset="0"/>
                <a:cs typeface="Trebuchet MS"/>
              </a:rPr>
              <a:t>MANAGEMENT</a:t>
            </a:r>
            <a:r>
              <a:rPr sz="2800" u="heavy" spc="-590" dirty="0">
                <a:uFill>
                  <a:solidFill>
                    <a:srgbClr val="000000"/>
                  </a:solidFill>
                </a:uFill>
                <a:latin typeface="Algerian" pitchFamily="82" charset="0"/>
                <a:cs typeface="Trebuchet MS"/>
              </a:rPr>
              <a:t> </a:t>
            </a:r>
            <a:r>
              <a:rPr sz="2800" u="heavy" spc="50" dirty="0">
                <a:uFill>
                  <a:solidFill>
                    <a:srgbClr val="000000"/>
                  </a:solidFill>
                </a:uFill>
                <a:latin typeface="Algerian" pitchFamily="82" charset="0"/>
                <a:cs typeface="Trebuchet MS"/>
              </a:rPr>
              <a:t>SYSTEM</a:t>
            </a:r>
            <a:endParaRPr sz="2800" dirty="0">
              <a:latin typeface="Algerian" pitchFamily="82" charset="0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568147" y="1676400"/>
            <a:ext cx="6724650" cy="16876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pc="-5" dirty="0" smtClean="0">
              <a:latin typeface="Algerian" pitchFamily="82" charset="0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 smtClean="0">
                <a:latin typeface="Algerian" pitchFamily="82" charset="0"/>
              </a:rPr>
              <a:t>Requirement</a:t>
            </a:r>
            <a:r>
              <a:rPr spc="430" dirty="0" smtClean="0">
                <a:latin typeface="Algerian" pitchFamily="82" charset="0"/>
              </a:rPr>
              <a:t> </a:t>
            </a:r>
            <a:r>
              <a:rPr spc="-10" dirty="0">
                <a:latin typeface="Algerian" pitchFamily="82" charset="0"/>
              </a:rPr>
              <a:t>Analysis</a:t>
            </a:r>
            <a:r>
              <a:rPr spc="-10" dirty="0"/>
              <a:t>:</a:t>
            </a:r>
          </a:p>
          <a:p>
            <a:pPr marL="12700">
              <a:lnSpc>
                <a:spcPct val="100000"/>
              </a:lnSpc>
            </a:pPr>
            <a:r>
              <a:rPr b="0" dirty="0">
                <a:latin typeface="Times New Roman" pitchFamily="18" charset="0"/>
                <a:cs typeface="Times New Roman" pitchFamily="18" charset="0"/>
              </a:rPr>
              <a:t>A </a:t>
            </a:r>
            <a:r>
              <a:rPr b="0" spc="-10" dirty="0">
                <a:latin typeface="Times New Roman" pitchFamily="18" charset="0"/>
                <a:cs typeface="Times New Roman" pitchFamily="18" charset="0"/>
              </a:rPr>
              <a:t>regular </a:t>
            </a:r>
            <a:r>
              <a:rPr b="0" spc="-5" dirty="0">
                <a:latin typeface="Times New Roman" pitchFamily="18" charset="0"/>
                <a:cs typeface="Times New Roman" pitchFamily="18" charset="0"/>
              </a:rPr>
              <a:t>maintenance of </a:t>
            </a:r>
            <a:r>
              <a:rPr b="0" spc="-10" dirty="0">
                <a:latin typeface="Times New Roman" pitchFamily="18" charset="0"/>
                <a:cs typeface="Times New Roman" pitchFamily="18" charset="0"/>
              </a:rPr>
              <a:t>supplier </a:t>
            </a:r>
            <a:r>
              <a:rPr b="0" spc="-5" dirty="0">
                <a:latin typeface="Times New Roman" pitchFamily="18" charset="0"/>
                <a:cs typeface="Times New Roman" pitchFamily="18" charset="0"/>
              </a:rPr>
              <a:t>details, customer details</a:t>
            </a:r>
            <a:r>
              <a:rPr b="0" spc="6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b="0" spc="-5" dirty="0">
                <a:latin typeface="Times New Roman" pitchFamily="18" charset="0"/>
                <a:cs typeface="Times New Roman" pitchFamily="18" charset="0"/>
              </a:rPr>
              <a:t>(Bulk&amp;</a:t>
            </a:r>
          </a:p>
          <a:p>
            <a:pPr marL="12700">
              <a:lnSpc>
                <a:spcPct val="100000"/>
              </a:lnSpc>
            </a:pPr>
            <a:r>
              <a:rPr b="0" spc="-5" dirty="0">
                <a:latin typeface="Times New Roman" pitchFamily="18" charset="0"/>
                <a:cs typeface="Times New Roman" pitchFamily="18" charset="0"/>
              </a:rPr>
              <a:t>ordinary </a:t>
            </a:r>
            <a:r>
              <a:rPr b="0" spc="-10" dirty="0">
                <a:latin typeface="Times New Roman" pitchFamily="18" charset="0"/>
                <a:cs typeface="Times New Roman" pitchFamily="18" charset="0"/>
              </a:rPr>
              <a:t>delivery), </a:t>
            </a:r>
            <a:r>
              <a:rPr b="0" spc="-5" dirty="0">
                <a:latin typeface="Times New Roman" pitchFamily="18" charset="0"/>
                <a:cs typeface="Times New Roman" pitchFamily="18" charset="0"/>
              </a:rPr>
              <a:t>tablet details,</a:t>
            </a:r>
            <a:r>
              <a:rPr b="0" spc="8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b="0" spc="-5" dirty="0">
                <a:latin typeface="Times New Roman" pitchFamily="18" charset="0"/>
                <a:cs typeface="Times New Roman" pitchFamily="18" charset="0"/>
              </a:rPr>
              <a:t>Billing</a:t>
            </a:r>
          </a:p>
          <a:p>
            <a:pPr marL="12700" marR="5080">
              <a:lnSpc>
                <a:spcPct val="100000"/>
              </a:lnSpc>
            </a:pPr>
            <a:r>
              <a:rPr b="0" spc="-20" dirty="0">
                <a:latin typeface="Times New Roman" pitchFamily="18" charset="0"/>
                <a:cs typeface="Times New Roman" pitchFamily="18" charset="0"/>
              </a:rPr>
              <a:t>We </a:t>
            </a:r>
            <a:r>
              <a:rPr b="0" dirty="0">
                <a:latin typeface="Times New Roman" pitchFamily="18" charset="0"/>
                <a:cs typeface="Times New Roman" pitchFamily="18" charset="0"/>
              </a:rPr>
              <a:t>face </a:t>
            </a:r>
            <a:r>
              <a:rPr b="0" spc="-5" dirty="0">
                <a:latin typeface="Times New Roman" pitchFamily="18" charset="0"/>
                <a:cs typeface="Times New Roman" pitchFamily="18" charset="0"/>
              </a:rPr>
              <a:t>a problem </a:t>
            </a:r>
            <a:r>
              <a:rPr b="0" dirty="0">
                <a:latin typeface="Times New Roman" pitchFamily="18" charset="0"/>
                <a:cs typeface="Times New Roman" pitchFamily="18" charset="0"/>
              </a:rPr>
              <a:t>of </a:t>
            </a:r>
            <a:r>
              <a:rPr b="0" spc="-5" dirty="0">
                <a:latin typeface="Times New Roman" pitchFamily="18" charset="0"/>
                <a:cs typeface="Times New Roman" pitchFamily="18" charset="0"/>
              </a:rPr>
              <a:t>identifying </a:t>
            </a:r>
            <a:r>
              <a:rPr b="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b="0" spc="-5" dirty="0">
                <a:latin typeface="Times New Roman" pitchFamily="18" charset="0"/>
                <a:cs typeface="Times New Roman" pitchFamily="18" charset="0"/>
              </a:rPr>
              <a:t>expiry date </a:t>
            </a:r>
            <a:r>
              <a:rPr b="0" dirty="0">
                <a:latin typeface="Times New Roman" pitchFamily="18" charset="0"/>
                <a:cs typeface="Times New Roman" pitchFamily="18" charset="0"/>
              </a:rPr>
              <a:t>of </a:t>
            </a:r>
            <a:r>
              <a:rPr b="0" spc="-5" dirty="0">
                <a:latin typeface="Times New Roman" pitchFamily="18" charset="0"/>
                <a:cs typeface="Times New Roman" pitchFamily="18" charset="0"/>
              </a:rPr>
              <a:t>each tablet and  the quantity and</a:t>
            </a:r>
            <a:r>
              <a:rPr b="0" spc="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b="0" spc="-5" dirty="0">
                <a:latin typeface="Times New Roman" pitchFamily="18" charset="0"/>
                <a:cs typeface="Times New Roman" pitchFamily="18" charset="0"/>
              </a:rPr>
              <a:t>rate.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93547" y="3048000"/>
            <a:ext cx="7465059" cy="19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5410">
              <a:lnSpc>
                <a:spcPct val="100000"/>
              </a:lnSpc>
              <a:spcBef>
                <a:spcPts val="100"/>
              </a:spcBef>
            </a:pPr>
            <a:endParaRPr lang="en-IN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12700" marR="105410">
              <a:lnSpc>
                <a:spcPct val="100000"/>
              </a:lnSpc>
              <a:spcBef>
                <a:spcPts val="100"/>
              </a:spcBef>
            </a:pPr>
            <a:r>
              <a:rPr sz="1800" dirty="0" smtClean="0">
                <a:latin typeface="Times New Roman" pitchFamily="18" charset="0"/>
                <a:cs typeface="Times New Roman" pitchFamily="18" charset="0"/>
              </a:rPr>
              <a:t>For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that case </a:t>
            </a:r>
            <a:r>
              <a:rPr sz="1800" spc="-25" dirty="0">
                <a:latin typeface="Times New Roman" pitchFamily="18" charset="0"/>
                <a:cs typeface="Times New Roman" pitchFamily="18" charset="0"/>
              </a:rPr>
              <a:t>we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are maintaining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database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for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storing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expiry date 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of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each tablet and also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sz="1800" spc="-20" dirty="0">
                <a:latin typeface="Times New Roman" pitchFamily="18" charset="0"/>
                <a:cs typeface="Times New Roman" pitchFamily="18" charset="0"/>
              </a:rPr>
              <a:t>quantity,</a:t>
            </a:r>
            <a:r>
              <a:rPr sz="1800" spc="4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rate.</a:t>
            </a:r>
            <a:endParaRPr sz="1800" dirty="0">
              <a:latin typeface="Times New Roman" pitchFamily="18" charset="0"/>
              <a:cs typeface="Times New Roman" pitchFamily="18" charset="0"/>
            </a:endParaRPr>
          </a:p>
          <a:p>
            <a:pPr marL="12700" marR="5080">
              <a:lnSpc>
                <a:spcPct val="100000"/>
              </a:lnSpc>
            </a:pPr>
            <a:r>
              <a:rPr sz="1800" spc="-5" dirty="0">
                <a:latin typeface="Times New Roman" pitchFamily="18" charset="0"/>
                <a:cs typeface="Times New Roman" pitchFamily="18" charset="0"/>
              </a:rPr>
              <a:t>Prior intimation about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expiry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must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be indicated one month in advance,  and also minimal level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of stock must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be maintained and reported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to the  </a:t>
            </a:r>
            <a:r>
              <a:rPr sz="1800" spc="-25" dirty="0">
                <a:latin typeface="Times New Roman" pitchFamily="18" charset="0"/>
                <a:cs typeface="Times New Roman" pitchFamily="18" charset="0"/>
              </a:rPr>
              <a:t>viewer.</a:t>
            </a:r>
            <a:endParaRPr sz="1800" dirty="0">
              <a:latin typeface="Times New Roman" pitchFamily="18" charset="0"/>
              <a:cs typeface="Times New Roman" pitchFamily="18" charset="0"/>
            </a:endParaRPr>
          </a:p>
          <a:p>
            <a:pPr marL="12700" marR="53975">
              <a:lnSpc>
                <a:spcPct val="100000"/>
              </a:lnSpc>
            </a:pPr>
            <a:r>
              <a:rPr sz="1800" dirty="0">
                <a:latin typeface="Times New Roman" pitchFamily="18" charset="0"/>
                <a:cs typeface="Times New Roman" pitchFamily="18" charset="0"/>
              </a:rPr>
              <a:t>For the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sake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of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regular customers our pharmacy is providing customer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ID 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in order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to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supply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the stock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in</a:t>
            </a:r>
            <a:r>
              <a:rPr sz="1800" spc="-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time.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214121"/>
            <a:ext cx="8194903" cy="20595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Algerian" pitchFamily="82" charset="0"/>
                <a:cs typeface="Arial"/>
              </a:rPr>
              <a:t>Suppliers:</a:t>
            </a:r>
            <a:endParaRPr sz="2400" dirty="0">
              <a:latin typeface="Algerian" pitchFamily="82" charset="0"/>
              <a:cs typeface="Arial"/>
            </a:endParaRPr>
          </a:p>
          <a:p>
            <a:pPr marL="12700" marR="43180">
              <a:lnSpc>
                <a:spcPct val="100000"/>
              </a:lnSpc>
              <a:tabLst>
                <a:tab pos="1928495" algn="l"/>
              </a:tabLst>
            </a:pPr>
            <a:r>
              <a:rPr spc="-5" dirty="0" smtClean="0">
                <a:latin typeface="Times New Roman" pitchFamily="18" charset="0"/>
                <a:cs typeface="Times New Roman" pitchFamily="18" charset="0"/>
              </a:rPr>
              <a:t>Maintenance</a:t>
            </a:r>
            <a:r>
              <a:rPr lang="en-IN" spc="-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spc="-5" dirty="0" smtClean="0">
                <a:latin typeface="Times New Roman" pitchFamily="18" charset="0"/>
                <a:cs typeface="Times New Roman" pitchFamily="18" charset="0"/>
              </a:rPr>
              <a:t>of </a:t>
            </a:r>
            <a:r>
              <a:rPr spc="-5" dirty="0">
                <a:latin typeface="Times New Roman" pitchFamily="18" charset="0"/>
                <a:cs typeface="Times New Roman" pitchFamily="18" charset="0"/>
              </a:rPr>
              <a:t>a separate database </a:t>
            </a:r>
            <a:r>
              <a:rPr dirty="0">
                <a:latin typeface="Times New Roman" pitchFamily="18" charset="0"/>
                <a:cs typeface="Times New Roman" pitchFamily="18" charset="0"/>
              </a:rPr>
              <a:t>for </a:t>
            </a:r>
            <a:r>
              <a:rPr spc="-5" dirty="0">
                <a:latin typeface="Times New Roman" pitchFamily="18" charset="0"/>
                <a:cs typeface="Times New Roman" pitchFamily="18" charset="0"/>
              </a:rPr>
              <a:t>a list </a:t>
            </a:r>
            <a:r>
              <a:rPr dirty="0">
                <a:latin typeface="Times New Roman" pitchFamily="18" charset="0"/>
                <a:cs typeface="Times New Roman" pitchFamily="18" charset="0"/>
              </a:rPr>
              <a:t>of </a:t>
            </a:r>
            <a:r>
              <a:rPr spc="-5" dirty="0">
                <a:latin typeface="Times New Roman" pitchFamily="18" charset="0"/>
                <a:cs typeface="Times New Roman" pitchFamily="18" charset="0"/>
              </a:rPr>
              <a:t>Suppliers,  and their products being</a:t>
            </a:r>
            <a:r>
              <a:rPr spc="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pc="-5" dirty="0" smtClean="0">
                <a:latin typeface="Times New Roman" pitchFamily="18" charset="0"/>
                <a:cs typeface="Times New Roman" pitchFamily="18" charset="0"/>
              </a:rPr>
              <a:t>supplied.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pc="-5" dirty="0" smtClean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spc="-5" dirty="0">
                <a:latin typeface="Times New Roman" pitchFamily="18" charset="0"/>
                <a:cs typeface="Times New Roman" pitchFamily="18" charset="0"/>
              </a:rPr>
              <a:t>their price list </a:t>
            </a:r>
            <a:r>
              <a:rPr dirty="0">
                <a:latin typeface="Times New Roman" pitchFamily="18" charset="0"/>
                <a:cs typeface="Times New Roman" pitchFamily="18" charset="0"/>
              </a:rPr>
              <a:t>of </a:t>
            </a:r>
            <a:r>
              <a:rPr spc="-5" dirty="0">
                <a:latin typeface="Times New Roman" pitchFamily="18" charset="0"/>
                <a:cs typeface="Times New Roman" pitchFamily="18" charset="0"/>
              </a:rPr>
              <a:t>their </a:t>
            </a:r>
            <a:r>
              <a:rPr dirty="0">
                <a:latin typeface="Times New Roman" pitchFamily="18" charset="0"/>
                <a:cs typeface="Times New Roman" pitchFamily="18" charset="0"/>
              </a:rPr>
              <a:t>products, </a:t>
            </a:r>
            <a:r>
              <a:rPr spc="-5" dirty="0">
                <a:latin typeface="Times New Roman" pitchFamily="18" charset="0"/>
                <a:cs typeface="Times New Roman" pitchFamily="18" charset="0"/>
              </a:rPr>
              <a:t>manufactured date and  expired</a:t>
            </a:r>
            <a:r>
              <a:rPr spc="2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dirty="0">
                <a:latin typeface="Times New Roman" pitchFamily="18" charset="0"/>
                <a:cs typeface="Times New Roman" pitchFamily="18" charset="0"/>
              </a:rPr>
              <a:t>date</a:t>
            </a:r>
            <a:r>
              <a:rPr dirty="0">
                <a:latin typeface="Arial"/>
                <a:cs typeface="Arial"/>
              </a:rPr>
              <a:t>.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Algerian" pitchFamily="82" charset="0"/>
                <a:cs typeface="Arial"/>
              </a:rPr>
              <a:t>Customers:</a:t>
            </a:r>
            <a:endParaRPr sz="2400" dirty="0">
              <a:latin typeface="Algerian" pitchFamily="82" charset="0"/>
              <a:cs typeface="Arial"/>
            </a:endParaRPr>
          </a:p>
          <a:p>
            <a:pPr marL="355600" indent="-342900" algn="ctr">
              <a:lnSpc>
                <a:spcPct val="100000"/>
              </a:lnSpc>
              <a:buFont typeface="Wingdings" pitchFamily="2" charset="2"/>
              <a:buChar char="Ø"/>
            </a:pP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lgerian" pitchFamily="82" charset="0"/>
                <a:cs typeface="Arial"/>
              </a:rPr>
              <a:t>Corporate</a:t>
            </a:r>
            <a:r>
              <a:rPr sz="2400" u="heavy" spc="5" dirty="0">
                <a:uFill>
                  <a:solidFill>
                    <a:srgbClr val="000000"/>
                  </a:solidFill>
                </a:uFill>
                <a:latin typeface="Algerian" pitchFamily="82" charset="0"/>
                <a:cs typeface="Arial"/>
              </a:rPr>
              <a:t>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lgerian" pitchFamily="82" charset="0"/>
                <a:cs typeface="Arial"/>
              </a:rPr>
              <a:t>Customers</a:t>
            </a:r>
            <a:endParaRPr sz="2400" dirty="0">
              <a:latin typeface="Algerian" pitchFamily="82" charset="0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13230" y="2516334"/>
            <a:ext cx="2363470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Wingdings" pitchFamily="2" charset="2"/>
              <a:buChar char="v"/>
            </a:pPr>
            <a:r>
              <a:rPr spc="-5" dirty="0" smtClean="0">
                <a:latin typeface="Times New Roman" pitchFamily="18" charset="0"/>
                <a:cs typeface="Times New Roman" pitchFamily="18" charset="0"/>
              </a:rPr>
              <a:t>Hospitals</a:t>
            </a:r>
            <a:r>
              <a:rPr lang="en-IN" spc="-5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298450" indent="-285750">
              <a:spcBef>
                <a:spcPts val="100"/>
              </a:spcBef>
              <a:buFont typeface="Wingdings" pitchFamily="2" charset="2"/>
              <a:buChar char="v"/>
            </a:pPr>
            <a:r>
              <a:rPr lang="en-IN" spc="-5" dirty="0">
                <a:latin typeface="Times New Roman" pitchFamily="18" charset="0"/>
                <a:cs typeface="Times New Roman" pitchFamily="18" charset="0"/>
              </a:rPr>
              <a:t>Military</a:t>
            </a:r>
            <a:r>
              <a:rPr lang="en-IN" spc="-2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pc="-5" dirty="0" smtClean="0">
                <a:latin typeface="Times New Roman" pitchFamily="18" charset="0"/>
                <a:cs typeface="Times New Roman" pitchFamily="18" charset="0"/>
              </a:rPr>
              <a:t>Purposes.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95800" y="2516334"/>
            <a:ext cx="2665730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marR="5080" indent="-285750">
              <a:lnSpc>
                <a:spcPct val="100000"/>
              </a:lnSpc>
              <a:spcBef>
                <a:spcPts val="100"/>
              </a:spcBef>
              <a:buFont typeface="Wingdings" pitchFamily="2" charset="2"/>
              <a:buChar char="v"/>
            </a:pPr>
            <a:r>
              <a:rPr spc="-5" dirty="0">
                <a:latin typeface="Times New Roman" pitchFamily="18" charset="0"/>
                <a:cs typeface="Times New Roman" pitchFamily="18" charset="0"/>
              </a:rPr>
              <a:t>Small </a:t>
            </a:r>
            <a:r>
              <a:rPr spc="-5" dirty="0" smtClean="0">
                <a:latin typeface="Times New Roman" pitchFamily="18" charset="0"/>
                <a:cs typeface="Times New Roman" pitchFamily="18" charset="0"/>
              </a:rPr>
              <a:t>Pharmacy </a:t>
            </a:r>
            <a:endParaRPr lang="en-IN" spc="-5" dirty="0" smtClean="0">
              <a:latin typeface="Times New Roman" pitchFamily="18" charset="0"/>
              <a:cs typeface="Times New Roman" pitchFamily="18" charset="0"/>
            </a:endParaRPr>
          </a:p>
          <a:p>
            <a:pPr marL="297815" marR="5080" indent="-285750">
              <a:lnSpc>
                <a:spcPct val="100000"/>
              </a:lnSpc>
              <a:spcBef>
                <a:spcPts val="100"/>
              </a:spcBef>
              <a:buFont typeface="Wingdings" pitchFamily="2" charset="2"/>
              <a:buChar char="v"/>
            </a:pPr>
            <a:r>
              <a:rPr spc="-5" dirty="0" smtClean="0">
                <a:latin typeface="Times New Roman" pitchFamily="18" charset="0"/>
                <a:cs typeface="Times New Roman" pitchFamily="18" charset="0"/>
              </a:rPr>
              <a:t>Industrial</a:t>
            </a:r>
            <a:r>
              <a:rPr lang="en-IN" spc="-2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Purposes.</a:t>
            </a:r>
            <a:endParaRPr lang="en-IN" spc="-5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33133" y="3496733"/>
            <a:ext cx="3429000" cy="105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ctr">
              <a:lnSpc>
                <a:spcPct val="100000"/>
              </a:lnSpc>
              <a:spcBef>
                <a:spcPts val="100"/>
              </a:spcBef>
              <a:buFont typeface="Wingdings" pitchFamily="2" charset="2"/>
              <a:buChar char="Ø"/>
            </a:pPr>
            <a:r>
              <a:rPr sz="2400" u="heavy" spc="-5" dirty="0" err="1" smtClean="0">
                <a:uFill>
                  <a:solidFill>
                    <a:srgbClr val="000000"/>
                  </a:solidFill>
                </a:uFill>
                <a:latin typeface="Algerian" pitchFamily="82" charset="0"/>
                <a:cs typeface="Arial"/>
              </a:rPr>
              <a:t>RetailCustomers</a:t>
            </a:r>
            <a:r>
              <a:rPr sz="2400" u="heavy" spc="-5" dirty="0" smtClean="0">
                <a:uFill>
                  <a:solidFill>
                    <a:srgbClr val="000000"/>
                  </a:solidFill>
                </a:uFill>
                <a:latin typeface="Algerian" pitchFamily="82" charset="0"/>
                <a:cs typeface="Arial"/>
              </a:rPr>
              <a:t> </a:t>
            </a:r>
            <a:r>
              <a:rPr sz="2400" spc="-5" dirty="0" smtClean="0">
                <a:latin typeface="Algerian" pitchFamily="82" charset="0"/>
                <a:cs typeface="Arial"/>
              </a:rPr>
              <a:t> </a:t>
            </a:r>
            <a:endParaRPr lang="en-IN" sz="2400" spc="-5" dirty="0" smtClean="0">
              <a:latin typeface="Algerian" pitchFamily="82" charset="0"/>
              <a:cs typeface="Arial"/>
            </a:endParaRPr>
          </a:p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endParaRPr lang="en-IN" sz="2400" spc="-5" dirty="0">
              <a:latin typeface="Algerian" pitchFamily="82" charset="0"/>
              <a:cs typeface="Arial"/>
            </a:endParaRPr>
          </a:p>
          <a:p>
            <a:pPr marL="298450" marR="5080" indent="-285750">
              <a:lnSpc>
                <a:spcPct val="100000"/>
              </a:lnSpc>
              <a:spcBef>
                <a:spcPts val="100"/>
              </a:spcBef>
              <a:buFont typeface="Wingdings" pitchFamily="2" charset="2"/>
              <a:buChar char="v"/>
            </a:pPr>
            <a:r>
              <a:rPr spc="-5" dirty="0" smtClean="0">
                <a:latin typeface="Times New Roman" pitchFamily="18" charset="0"/>
                <a:cs typeface="Times New Roman" pitchFamily="18" charset="0"/>
              </a:rPr>
              <a:t>Regular</a:t>
            </a:r>
            <a:r>
              <a:rPr spc="-3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spc="-5" dirty="0">
                <a:latin typeface="Times New Roman" pitchFamily="18" charset="0"/>
                <a:cs typeface="Times New Roman" pitchFamily="18" charset="0"/>
              </a:rPr>
              <a:t>Customers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8540" y="1676400"/>
            <a:ext cx="7919084" cy="222945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0320">
              <a:lnSpc>
                <a:spcPct val="10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pc="-5" dirty="0">
                <a:latin typeface="Times New Roman" pitchFamily="18" charset="0"/>
                <a:cs typeface="Times New Roman" pitchFamily="18" charset="0"/>
              </a:rPr>
              <a:t>pharmacy management system provides functions on identify medication  usages instruction, minimize human errors in medication </a:t>
            </a:r>
            <a:r>
              <a:rPr lang="en-US" spc="-25" dirty="0">
                <a:latin typeface="Times New Roman" pitchFamily="18" charset="0"/>
                <a:cs typeface="Times New Roman" pitchFamily="18" charset="0"/>
              </a:rPr>
              <a:t>safety, </a:t>
            </a:r>
            <a:r>
              <a:rPr lang="en-US" spc="-5" dirty="0">
                <a:latin typeface="Times New Roman" pitchFamily="18" charset="0"/>
                <a:cs typeface="Times New Roman" pitchFamily="18" charset="0"/>
              </a:rPr>
              <a:t>facilitate  accessibility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of </a:t>
            </a:r>
            <a:r>
              <a:rPr lang="en-US" spc="-5" dirty="0">
                <a:latin typeface="Times New Roman" pitchFamily="18" charset="0"/>
                <a:cs typeface="Times New Roman" pitchFamily="18" charset="0"/>
              </a:rPr>
              <a:t>drugs’ information and information management among  </a:t>
            </a:r>
            <a:r>
              <a:rPr lang="en-US" spc="-10" dirty="0">
                <a:latin typeface="Times New Roman" pitchFamily="18" charset="0"/>
                <a:cs typeface="Times New Roman" pitchFamily="18" charset="0"/>
              </a:rPr>
              <a:t>employees, </a:t>
            </a:r>
            <a:r>
              <a:rPr lang="en-US" spc="-5" dirty="0">
                <a:latin typeface="Times New Roman" pitchFamily="18" charset="0"/>
                <a:cs typeface="Times New Roman" pitchFamily="18" charset="0"/>
              </a:rPr>
              <a:t>providing optimal drugs movement in pharmacy unit, enable  reports </a:t>
            </a:r>
            <a:r>
              <a:rPr lang="en-US" spc="-15" dirty="0">
                <a:latin typeface="Times New Roman" pitchFamily="18" charset="0"/>
                <a:cs typeface="Times New Roman" pitchFamily="18" charset="0"/>
              </a:rPr>
              <a:t>with </a:t>
            </a:r>
            <a:r>
              <a:rPr lang="en-US" spc="-5" dirty="0">
                <a:latin typeface="Times New Roman" pitchFamily="18" charset="0"/>
                <a:cs typeface="Times New Roman" pitchFamily="18" charset="0"/>
              </a:rPr>
              <a:t>in significantly short period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of </a:t>
            </a:r>
            <a:r>
              <a:rPr lang="en-US" spc="-5" dirty="0">
                <a:latin typeface="Times New Roman" pitchFamily="18" charset="0"/>
                <a:cs typeface="Times New Roman" pitchFamily="18" charset="0"/>
              </a:rPr>
              <a:t>time, despite simultaneous usage 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of </a:t>
            </a:r>
            <a:r>
              <a:rPr lang="en-US" spc="-5" dirty="0">
                <a:latin typeface="Times New Roman" pitchFamily="18" charset="0"/>
                <a:cs typeface="Times New Roman" pitchFamily="18" charset="0"/>
              </a:rPr>
              <a:t>database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for the </a:t>
            </a:r>
            <a:r>
              <a:rPr lang="en-US" spc="-5" dirty="0">
                <a:latin typeface="Times New Roman" pitchFamily="18" charset="0"/>
                <a:cs typeface="Times New Roman" pitchFamily="18" charset="0"/>
              </a:rPr>
              <a:t>purpose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stated</a:t>
            </a:r>
            <a:r>
              <a:rPr lang="en-US" spc="-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pc="-5" dirty="0">
                <a:latin typeface="Times New Roman" pitchFamily="18" charset="0"/>
                <a:cs typeface="Times New Roman" pitchFamily="18" charset="0"/>
              </a:rPr>
              <a:t>above.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12700" marR="5080">
              <a:lnSpc>
                <a:spcPct val="10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pc="-5" dirty="0">
                <a:latin typeface="Times New Roman" pitchFamily="18" charset="0"/>
                <a:cs typeface="Times New Roman" pitchFamily="18" charset="0"/>
              </a:rPr>
              <a:t>system </a:t>
            </a:r>
            <a:r>
              <a:rPr lang="en-US" spc="-15" dirty="0">
                <a:latin typeface="Times New Roman" pitchFamily="18" charset="0"/>
                <a:cs typeface="Times New Roman" pitchFamily="18" charset="0"/>
              </a:rPr>
              <a:t>will </a:t>
            </a:r>
            <a:r>
              <a:rPr lang="en-US" spc="-5" dirty="0">
                <a:latin typeface="Times New Roman" pitchFamily="18" charset="0"/>
                <a:cs typeface="Times New Roman" pitchFamily="18" charset="0"/>
              </a:rPr>
              <a:t>solve the problem of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pc="-5" dirty="0">
                <a:latin typeface="Times New Roman" pitchFamily="18" charset="0"/>
                <a:cs typeface="Times New Roman" pitchFamily="18" charset="0"/>
              </a:rPr>
              <a:t>current system by minimizing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time  </a:t>
            </a:r>
            <a:r>
              <a:rPr lang="en-US" spc="-10" dirty="0">
                <a:latin typeface="Times New Roman" pitchFamily="18" charset="0"/>
                <a:cs typeface="Times New Roman" pitchFamily="18" charset="0"/>
              </a:rPr>
              <a:t>wastage </a:t>
            </a:r>
            <a:r>
              <a:rPr lang="en-US" spc="-5" dirty="0">
                <a:latin typeface="Times New Roman" pitchFamily="18" charset="0"/>
                <a:cs typeface="Times New Roman" pitchFamily="18" charset="0"/>
              </a:rPr>
              <a:t>and reduce resources </a:t>
            </a:r>
            <a:r>
              <a:rPr lang="en-US" spc="-15" dirty="0">
                <a:latin typeface="Times New Roman" pitchFamily="18" charset="0"/>
                <a:cs typeface="Times New Roman" pitchFamily="18" charset="0"/>
              </a:rPr>
              <a:t>which </a:t>
            </a:r>
            <a:r>
              <a:rPr lang="en-US" spc="-5" dirty="0">
                <a:latin typeface="Times New Roman" pitchFamily="18" charset="0"/>
                <a:cs typeface="Times New Roman" pitchFamily="18" charset="0"/>
              </a:rPr>
              <a:t>simply change manual based system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to  </a:t>
            </a:r>
            <a:r>
              <a:rPr lang="en-US" spc="-5" dirty="0">
                <a:latin typeface="Times New Roman" pitchFamily="18" charset="0"/>
                <a:cs typeface="Times New Roman" pitchFamily="18" charset="0"/>
              </a:rPr>
              <a:t>computerized</a:t>
            </a:r>
            <a:r>
              <a:rPr lang="en-US" spc="1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pc="-5" dirty="0">
                <a:latin typeface="Times New Roman" pitchFamily="18" charset="0"/>
                <a:cs typeface="Times New Roman" pitchFamily="18" charset="0"/>
              </a:rPr>
              <a:t>system.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50772" y="377774"/>
            <a:ext cx="7242454" cy="492443"/>
          </a:xfrm>
        </p:spPr>
        <p:txBody>
          <a:bodyPr/>
          <a:lstStyle/>
          <a:p>
            <a:pPr algn="ctr"/>
            <a:r>
              <a:rPr lang="en-IN" b="1" i="1" u="sng" dirty="0" smtClean="0">
                <a:latin typeface="Algerian" pitchFamily="82" charset="0"/>
              </a:rPr>
              <a:t>OVERVIEW</a:t>
            </a:r>
            <a:endParaRPr lang="en-IN" b="1" i="1" u="sng" dirty="0">
              <a:latin typeface="Algerian" pitchFamily="82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1447800"/>
            <a:ext cx="8304530" cy="33368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48285">
              <a:lnSpc>
                <a:spcPct val="100000"/>
              </a:lnSpc>
            </a:pPr>
            <a:r>
              <a:rPr sz="18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pharmacy management system is design based on computer science  students in order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to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illuminate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problem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of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the current system </a:t>
            </a:r>
            <a:r>
              <a:rPr sz="1800" spc="-15" dirty="0">
                <a:latin typeface="Times New Roman" pitchFamily="18" charset="0"/>
                <a:cs typeface="Times New Roman" pitchFamily="18" charset="0"/>
              </a:rPr>
              <a:t>which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provided  by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system involved all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pharmaceutical </a:t>
            </a:r>
            <a:r>
              <a:rPr sz="1800" spc="-10" dirty="0">
                <a:latin typeface="Times New Roman" pitchFamily="18" charset="0"/>
                <a:cs typeface="Times New Roman" pitchFamily="18" charset="0"/>
              </a:rPr>
              <a:t>employees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of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sz="1800" spc="-25" dirty="0">
                <a:latin typeface="Times New Roman" pitchFamily="18" charset="0"/>
                <a:cs typeface="Times New Roman" pitchFamily="18" charset="0"/>
              </a:rPr>
              <a:t>pharmacy.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This  accessibility of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information </a:t>
            </a:r>
            <a:r>
              <a:rPr sz="1800" spc="-15" dirty="0">
                <a:latin typeface="Times New Roman" pitchFamily="18" charset="0"/>
                <a:cs typeface="Times New Roman" pitchFamily="18" charset="0"/>
              </a:rPr>
              <a:t>will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be great advantage as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it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reduced further  medical errors associated </a:t>
            </a:r>
            <a:r>
              <a:rPr sz="1800" spc="-15" dirty="0">
                <a:latin typeface="Times New Roman" pitchFamily="18" charset="0"/>
                <a:cs typeface="Times New Roman" pitchFamily="18" charset="0"/>
              </a:rPr>
              <a:t>with </a:t>
            </a:r>
            <a:r>
              <a:rPr sz="1800" spc="-10" dirty="0">
                <a:latin typeface="Times New Roman" pitchFamily="18" charset="0"/>
                <a:cs typeface="Times New Roman" pitchFamily="18" charset="0"/>
              </a:rPr>
              <a:t>physicians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and</a:t>
            </a:r>
            <a:r>
              <a:rPr sz="1800" spc="15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nurses.</a:t>
            </a:r>
            <a:endParaRPr sz="1800" dirty="0">
              <a:latin typeface="Times New Roman" pitchFamily="18" charset="0"/>
              <a:cs typeface="Times New Roman" pitchFamily="18" charset="0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system handles all aspects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of the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inventory control function.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It </a:t>
            </a:r>
            <a:r>
              <a:rPr sz="1800" spc="-15" dirty="0">
                <a:latin typeface="Times New Roman" pitchFamily="18" charset="0"/>
                <a:cs typeface="Times New Roman" pitchFamily="18" charset="0"/>
              </a:rPr>
              <a:t>allows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the 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pharmacist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to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receive new batches of drugs, delete obsolete drugs and modify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the 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current dosage and identification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of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drug in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database. Furthermore,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the 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system eases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process of stock</a:t>
            </a:r>
            <a:r>
              <a:rPr sz="1800" spc="2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replenishment.</a:t>
            </a:r>
            <a:endParaRPr sz="1800" dirty="0">
              <a:latin typeface="Times New Roman" pitchFamily="18" charset="0"/>
              <a:cs typeface="Times New Roman" pitchFamily="18" charset="0"/>
            </a:endParaRPr>
          </a:p>
          <a:p>
            <a:pPr marL="12700" marR="27876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Times New Roman" pitchFamily="18" charset="0"/>
                <a:cs typeface="Times New Roman" pitchFamily="18" charset="0"/>
              </a:rPr>
              <a:t>On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the other hand,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PMS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enables dispensation process.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It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stores all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the  </a:t>
            </a:r>
            <a:r>
              <a:rPr sz="1800" spc="-10" dirty="0">
                <a:latin typeface="Times New Roman" pitchFamily="18" charset="0"/>
                <a:cs typeface="Times New Roman" pitchFamily="18" charset="0"/>
              </a:rPr>
              <a:t>physicians’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prescription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of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the patients.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A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summarized list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of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drugs dispensed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to  the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patient can be </a:t>
            </a:r>
            <a:r>
              <a:rPr sz="1800" spc="-10" dirty="0">
                <a:latin typeface="Times New Roman" pitchFamily="18" charset="0"/>
                <a:cs typeface="Times New Roman" pitchFamily="18" charset="0"/>
              </a:rPr>
              <a:t>viewed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for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monitoring</a:t>
            </a:r>
            <a:r>
              <a:rPr sz="1800" spc="6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purposes.</a:t>
            </a:r>
            <a:endParaRPr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50772" y="377774"/>
            <a:ext cx="7242454" cy="492443"/>
          </a:xfrm>
        </p:spPr>
        <p:txBody>
          <a:bodyPr/>
          <a:lstStyle/>
          <a:p>
            <a:pPr algn="ctr"/>
            <a:r>
              <a:rPr lang="en-IN" b="1" i="1" u="sng" dirty="0" smtClean="0">
                <a:latin typeface="Algerian" pitchFamily="82" charset="0"/>
              </a:rPr>
              <a:t>Proposed system.</a:t>
            </a:r>
            <a:endParaRPr lang="en-IN" b="1" i="1" u="sng" dirty="0">
              <a:latin typeface="Algerian" pitchFamily="82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200" y="152400"/>
            <a:ext cx="8601075" cy="27828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001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 pitchFamily="18" charset="0"/>
                <a:cs typeface="Times New Roman" pitchFamily="18" charset="0"/>
              </a:rPr>
              <a:t>With the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proposed system,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pharmacist </a:t>
            </a:r>
            <a:r>
              <a:rPr sz="1800" spc="-15" dirty="0">
                <a:latin typeface="Times New Roman" pitchFamily="18" charset="0"/>
                <a:cs typeface="Times New Roman" pitchFamily="18" charset="0"/>
              </a:rPr>
              <a:t>will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be able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to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monitor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movement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of  the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drugs </a:t>
            </a:r>
            <a:r>
              <a:rPr sz="1800" spc="-15" dirty="0">
                <a:latin typeface="Times New Roman" pitchFamily="18" charset="0"/>
                <a:cs typeface="Times New Roman" pitchFamily="18" charset="0"/>
              </a:rPr>
              <a:t>with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ease.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system is design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to track the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entry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of refresh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batches of  drugs, be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it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upon orders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from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manufacture or loan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from the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hospital/clinics.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It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also  monitors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sz="1800" spc="-15" dirty="0">
                <a:latin typeface="Times New Roman" pitchFamily="18" charset="0"/>
                <a:cs typeface="Times New Roman" pitchFamily="18" charset="0"/>
              </a:rPr>
              <a:t>drug’s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movement </a:t>
            </a:r>
            <a:r>
              <a:rPr sz="1800" spc="-25" dirty="0">
                <a:latin typeface="Times New Roman" pitchFamily="18" charset="0"/>
                <a:cs typeface="Times New Roman" pitchFamily="18" charset="0"/>
              </a:rPr>
              <a:t>history,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thus leads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to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better inventory management of  money allocated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for the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purchase of</a:t>
            </a:r>
            <a:r>
              <a:rPr sz="1800" spc="1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drugs.</a:t>
            </a:r>
            <a:endParaRPr sz="1800" dirty="0">
              <a:latin typeface="Times New Roman" pitchFamily="18" charset="0"/>
              <a:cs typeface="Times New Roman" pitchFamily="18" charset="0"/>
            </a:endParaRPr>
          </a:p>
          <a:p>
            <a:pPr marL="12700" marR="5080">
              <a:lnSpc>
                <a:spcPct val="100000"/>
              </a:lnSpc>
            </a:pPr>
            <a:r>
              <a:rPr sz="1800" spc="-5" dirty="0">
                <a:latin typeface="Times New Roman" pitchFamily="18" charset="0"/>
                <a:cs typeface="Times New Roman" pitchFamily="18" charset="0"/>
              </a:rPr>
              <a:t>Compared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to the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current manual system,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implementation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of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Pharmacy  management system </a:t>
            </a:r>
            <a:r>
              <a:rPr sz="1800" spc="-15" dirty="0">
                <a:latin typeface="Times New Roman" pitchFamily="18" charset="0"/>
                <a:cs typeface="Times New Roman" pitchFamily="18" charset="0"/>
              </a:rPr>
              <a:t>will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reduced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the time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spent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for </a:t>
            </a:r>
            <a:r>
              <a:rPr sz="1800" spc="-10" dirty="0">
                <a:latin typeface="Times New Roman" pitchFamily="18" charset="0"/>
                <a:cs typeface="Times New Roman" pitchFamily="18" charset="0"/>
              </a:rPr>
              <a:t>paperwork,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leading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to 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concentration on improving pharmaceutical care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of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patients, especially emphasis on  patients’ counseling and </a:t>
            </a:r>
            <a:r>
              <a:rPr sz="1800" spc="-10" dirty="0">
                <a:latin typeface="Times New Roman" pitchFamily="18" charset="0"/>
                <a:cs typeface="Times New Roman" pitchFamily="18" charset="0"/>
              </a:rPr>
              <a:t>patient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medication monitoring.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It </a:t>
            </a:r>
            <a:r>
              <a:rPr sz="1800" spc="-15" dirty="0">
                <a:latin typeface="Times New Roman" pitchFamily="18" charset="0"/>
                <a:cs typeface="Times New Roman" pitchFamily="18" charset="0"/>
              </a:rPr>
              <a:t>will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be greatly embraced by 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pharmacy profession as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it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is one giant leap </a:t>
            </a:r>
            <a:r>
              <a:rPr sz="1800" spc="-10" dirty="0">
                <a:latin typeface="Times New Roman" pitchFamily="18" charset="0"/>
                <a:cs typeface="Times New Roman" pitchFamily="18" charset="0"/>
              </a:rPr>
              <a:t>towards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pharmaceutical care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of 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patients.</a:t>
            </a:r>
            <a:endParaRPr sz="1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219200" y="431672"/>
            <a:ext cx="6444870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600" b="1" i="1" u="sng" dirty="0">
                <a:latin typeface="Algerian" pitchFamily="82" charset="0"/>
                <a:cs typeface="Arial"/>
              </a:rPr>
              <a:t>PMS DFD </a:t>
            </a:r>
            <a:r>
              <a:rPr sz="2600" b="1" i="1" u="sng" spc="-5" dirty="0">
                <a:latin typeface="Algerian" pitchFamily="82" charset="0"/>
                <a:cs typeface="Arial"/>
              </a:rPr>
              <a:t>Level</a:t>
            </a:r>
            <a:r>
              <a:rPr sz="2600" b="1" i="1" u="sng" spc="-70" dirty="0">
                <a:latin typeface="Algerian" pitchFamily="82" charset="0"/>
                <a:cs typeface="Arial"/>
              </a:rPr>
              <a:t> </a:t>
            </a:r>
            <a:r>
              <a:rPr sz="2600" b="1" i="1" u="sng" spc="-5" dirty="0">
                <a:latin typeface="Algerian" pitchFamily="82" charset="0"/>
                <a:cs typeface="Arial"/>
              </a:rPr>
              <a:t>0</a:t>
            </a:r>
            <a:endParaRPr sz="2600" b="1" i="1" u="sng" dirty="0">
              <a:latin typeface="Algerian" pitchFamily="82" charset="0"/>
              <a:cs typeface="Arial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1004887"/>
            <a:ext cx="8686800" cy="40243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362200" y="152400"/>
            <a:ext cx="3994023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IN" sz="2600" b="1" i="1" u="sng" dirty="0">
                <a:latin typeface="Algerian" pitchFamily="82" charset="0"/>
                <a:cs typeface="Arial"/>
              </a:rPr>
              <a:t>PMS DFD </a:t>
            </a:r>
            <a:r>
              <a:rPr lang="en-IN" sz="2600" b="1" i="1" u="sng" spc="-5" dirty="0">
                <a:latin typeface="Algerian" pitchFamily="82" charset="0"/>
                <a:cs typeface="Arial"/>
              </a:rPr>
              <a:t>Level</a:t>
            </a:r>
            <a:r>
              <a:rPr lang="en-IN" sz="2600" b="1" i="1" u="sng" spc="-70" dirty="0">
                <a:latin typeface="Algerian" pitchFamily="82" charset="0"/>
                <a:cs typeface="Arial"/>
              </a:rPr>
              <a:t> </a:t>
            </a:r>
            <a:r>
              <a:rPr lang="en-IN" sz="2600" b="1" i="1" u="sng" spc="-5" dirty="0" smtClean="0">
                <a:latin typeface="Algerian" pitchFamily="82" charset="0"/>
                <a:cs typeface="Arial"/>
              </a:rPr>
              <a:t>1</a:t>
            </a:r>
            <a:endParaRPr lang="en-IN" sz="2600" b="1" i="1" u="sng" dirty="0">
              <a:latin typeface="Algerian" pitchFamily="82" charset="0"/>
              <a:cs typeface="Arial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838200"/>
            <a:ext cx="8763000" cy="4114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2010" y="395985"/>
            <a:ext cx="29292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heavy" spc="-25" smtClean="0">
                <a:solidFill>
                  <a:schemeClr val="accent1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Entities </a:t>
            </a:r>
            <a:r>
              <a:rPr sz="2400" b="1" u="heavy" spc="-125" smtClean="0">
                <a:solidFill>
                  <a:schemeClr val="accent1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and</a:t>
            </a:r>
            <a:r>
              <a:rPr sz="2400" b="1" u="heavy" spc="245" smtClean="0">
                <a:solidFill>
                  <a:schemeClr val="accent1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heavy" spc="-40" smtClean="0">
                <a:solidFill>
                  <a:schemeClr val="accent1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Attributes</a:t>
            </a:r>
            <a:endParaRPr sz="2400">
              <a:solidFill>
                <a:schemeClr val="accent1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5653" y="115189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chemeClr val="accent1"/>
                </a:solidFill>
                <a:latin typeface="Arial"/>
                <a:cs typeface="Arial"/>
              </a:rPr>
              <a:t>1</a:t>
            </a:r>
            <a:endParaRPr sz="180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201" y="1124711"/>
            <a:ext cx="2523998" cy="317395"/>
          </a:xfrm>
          <a:prstGeom prst="rect">
            <a:avLst/>
          </a:prstGeom>
          <a:solidFill>
            <a:srgbClr val="313130"/>
          </a:solidFill>
        </p:spPr>
        <p:txBody>
          <a:bodyPr vert="horz" wrap="square" lIns="0" tIns="40005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315"/>
              </a:spcBef>
            </a:pPr>
            <a:r>
              <a:rPr lang="en-IN" sz="1800" b="1" spc="-5" dirty="0" smtClean="0">
                <a:solidFill>
                  <a:schemeClr val="accent1"/>
                </a:solidFill>
                <a:latin typeface="Arial"/>
                <a:cs typeface="Arial"/>
              </a:rPr>
              <a:t>1</a:t>
            </a:r>
            <a:r>
              <a:rPr lang="en-IN" b="1" spc="-5" dirty="0" smtClean="0">
                <a:solidFill>
                  <a:schemeClr val="accent1"/>
                </a:solidFill>
                <a:latin typeface="Arial"/>
                <a:cs typeface="Arial"/>
              </a:rPr>
              <a:t>-New</a:t>
            </a:r>
            <a:r>
              <a:rPr sz="1800" b="1" spc="-5" dirty="0" smtClean="0">
                <a:solidFill>
                  <a:schemeClr val="accent1"/>
                </a:solidFill>
                <a:latin typeface="Arial"/>
                <a:cs typeface="Arial"/>
              </a:rPr>
              <a:t> Customer</a:t>
            </a:r>
            <a:endParaRPr sz="1800" b="1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067" y="1456351"/>
            <a:ext cx="2490131" cy="2307042"/>
          </a:xfrm>
          <a:prstGeom prst="rect">
            <a:avLst/>
          </a:prstGeom>
          <a:solidFill>
            <a:srgbClr val="B4B4B3"/>
          </a:solidFill>
        </p:spPr>
        <p:txBody>
          <a:bodyPr vert="horz" wrap="square" lIns="0" tIns="39370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310"/>
              </a:spcBef>
            </a:pPr>
            <a:r>
              <a:rPr lang="en-IN" b="1" spc="-5" dirty="0" smtClean="0">
                <a:solidFill>
                  <a:schemeClr val="accent1"/>
                </a:solidFill>
                <a:latin typeface="Arial"/>
                <a:cs typeface="Arial"/>
              </a:rPr>
              <a:t>Username</a:t>
            </a:r>
          </a:p>
          <a:p>
            <a:pPr marL="93345">
              <a:lnSpc>
                <a:spcPct val="100000"/>
              </a:lnSpc>
              <a:spcBef>
                <a:spcPts val="310"/>
              </a:spcBef>
            </a:pPr>
            <a:r>
              <a:rPr lang="en-IN" sz="1800" b="1" spc="-5" dirty="0" smtClean="0">
                <a:solidFill>
                  <a:schemeClr val="accent1"/>
                </a:solidFill>
                <a:latin typeface="Arial"/>
                <a:cs typeface="Arial"/>
              </a:rPr>
              <a:t>Password</a:t>
            </a:r>
            <a:endParaRPr sz="1800" dirty="0">
              <a:solidFill>
                <a:schemeClr val="accent1"/>
              </a:solidFill>
              <a:latin typeface="Arial"/>
              <a:cs typeface="Arial"/>
            </a:endParaRPr>
          </a:p>
          <a:p>
            <a:pPr marL="93345" marR="606425">
              <a:lnSpc>
                <a:spcPct val="100000"/>
              </a:lnSpc>
              <a:spcBef>
                <a:spcPts val="5"/>
              </a:spcBef>
            </a:pPr>
            <a:r>
              <a:rPr lang="en-IN" b="1" spc="-5" dirty="0" smtClean="0">
                <a:solidFill>
                  <a:schemeClr val="accent1"/>
                </a:solidFill>
                <a:latin typeface="Arial"/>
                <a:cs typeface="Arial"/>
              </a:rPr>
              <a:t>City Name</a:t>
            </a:r>
          </a:p>
          <a:p>
            <a:pPr marL="93345" marR="606425">
              <a:lnSpc>
                <a:spcPct val="100000"/>
              </a:lnSpc>
              <a:spcBef>
                <a:spcPts val="5"/>
              </a:spcBef>
            </a:pPr>
            <a:r>
              <a:rPr lang="en-IN" sz="1800" b="1" spc="-5" dirty="0" smtClean="0">
                <a:solidFill>
                  <a:schemeClr val="accent1"/>
                </a:solidFill>
                <a:latin typeface="Arial"/>
                <a:cs typeface="Arial"/>
              </a:rPr>
              <a:t>State Name</a:t>
            </a:r>
          </a:p>
          <a:p>
            <a:pPr marL="93345" marR="606425">
              <a:lnSpc>
                <a:spcPct val="100000"/>
              </a:lnSpc>
              <a:spcBef>
                <a:spcPts val="5"/>
              </a:spcBef>
            </a:pPr>
            <a:r>
              <a:rPr lang="en-IN" b="1" spc="-5" dirty="0" smtClean="0">
                <a:solidFill>
                  <a:schemeClr val="accent1"/>
                </a:solidFill>
                <a:latin typeface="Arial"/>
                <a:cs typeface="Arial"/>
              </a:rPr>
              <a:t>Country Name</a:t>
            </a:r>
            <a:r>
              <a:rPr sz="1800" b="1" spc="-5" dirty="0" smtClean="0">
                <a:solidFill>
                  <a:schemeClr val="accent1"/>
                </a:solidFill>
                <a:latin typeface="Arial"/>
                <a:cs typeface="Arial"/>
              </a:rPr>
              <a:t>  </a:t>
            </a:r>
            <a:endParaRPr lang="en-IN" sz="1800" b="1" spc="-5" dirty="0" smtClean="0">
              <a:solidFill>
                <a:schemeClr val="accent1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b="1" spc="-5" dirty="0" smtClean="0">
                <a:solidFill>
                  <a:schemeClr val="accent1"/>
                </a:solidFill>
                <a:latin typeface="Arial"/>
                <a:cs typeface="Arial"/>
              </a:rPr>
              <a:t>  Phone</a:t>
            </a:r>
            <a:endParaRPr lang="en-IN" dirty="0">
              <a:solidFill>
                <a:schemeClr val="accent1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IN" b="1" dirty="0" smtClean="0">
                <a:solidFill>
                  <a:schemeClr val="accent1"/>
                </a:solidFill>
                <a:latin typeface="Arial"/>
                <a:cs typeface="Arial"/>
              </a:rPr>
              <a:t>  E</a:t>
            </a:r>
            <a:r>
              <a:rPr lang="en-IN" b="1" spc="-10" dirty="0" smtClean="0">
                <a:solidFill>
                  <a:schemeClr val="accent1"/>
                </a:solidFill>
                <a:latin typeface="Arial"/>
                <a:cs typeface="Arial"/>
              </a:rPr>
              <a:t>ma</a:t>
            </a:r>
            <a:r>
              <a:rPr lang="en-IN" b="1" dirty="0" smtClean="0">
                <a:solidFill>
                  <a:schemeClr val="accent1"/>
                </a:solidFill>
                <a:latin typeface="Arial"/>
                <a:cs typeface="Arial"/>
              </a:rPr>
              <a:t>il</a:t>
            </a:r>
            <a:endParaRPr lang="en-IN" dirty="0">
              <a:solidFill>
                <a:schemeClr val="accent1"/>
              </a:solidFill>
              <a:latin typeface="Arial"/>
              <a:cs typeface="Arial"/>
            </a:endParaRPr>
          </a:p>
          <a:p>
            <a:pPr marL="93345" marR="606425">
              <a:lnSpc>
                <a:spcPct val="100000"/>
              </a:lnSpc>
              <a:spcBef>
                <a:spcPts val="5"/>
              </a:spcBef>
            </a:pPr>
            <a:endParaRPr sz="18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91535" y="1451610"/>
            <a:ext cx="1981200" cy="2657411"/>
          </a:xfrm>
          <a:custGeom>
            <a:avLst/>
            <a:gdLst/>
            <a:ahLst/>
            <a:cxnLst/>
            <a:rect l="l" t="t" r="r" b="b"/>
            <a:pathLst>
              <a:path w="1828800" h="1477010">
                <a:moveTo>
                  <a:pt x="1828800" y="0"/>
                </a:moveTo>
                <a:lnTo>
                  <a:pt x="0" y="0"/>
                </a:lnTo>
                <a:lnTo>
                  <a:pt x="0" y="1476755"/>
                </a:lnTo>
                <a:lnTo>
                  <a:pt x="1828800" y="1476755"/>
                </a:lnTo>
                <a:lnTo>
                  <a:pt x="1828800" y="0"/>
                </a:lnTo>
                <a:close/>
              </a:path>
            </a:pathLst>
          </a:custGeom>
          <a:solidFill>
            <a:srgbClr val="AEAFB1"/>
          </a:solidFill>
        </p:spPr>
        <p:txBody>
          <a:bodyPr wrap="square" lIns="0" tIns="0" rIns="0" bIns="0" rtlCol="0"/>
          <a:lstStyle/>
          <a:p>
            <a:endParaRPr>
              <a:solidFill>
                <a:schemeClr val="accent1"/>
              </a:solidFill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05200" y="1464818"/>
            <a:ext cx="1180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chemeClr val="accent1"/>
                </a:solidFill>
                <a:latin typeface="Arial"/>
                <a:cs typeface="Arial"/>
              </a:rPr>
              <a:t>Product</a:t>
            </a:r>
            <a:r>
              <a:rPr sz="1800" b="1" spc="-90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chemeClr val="accent1"/>
                </a:solidFill>
                <a:latin typeface="Arial"/>
                <a:cs typeface="Arial"/>
              </a:rPr>
              <a:t>ID</a:t>
            </a:r>
            <a:endParaRPr sz="18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505200" y="1749741"/>
            <a:ext cx="18808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chemeClr val="accent1"/>
                </a:solidFill>
                <a:latin typeface="Arial"/>
                <a:cs typeface="Arial"/>
              </a:rPr>
              <a:t>Product</a:t>
            </a:r>
            <a:r>
              <a:rPr sz="1800" b="1" spc="-65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IN" sz="1800" b="1" dirty="0" smtClean="0">
                <a:solidFill>
                  <a:schemeClr val="accent1"/>
                </a:solidFill>
                <a:latin typeface="Arial"/>
                <a:cs typeface="Arial"/>
              </a:rPr>
              <a:t>Code</a:t>
            </a:r>
            <a:endParaRPr sz="18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505200" y="2039089"/>
            <a:ext cx="1981200" cy="20287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chemeClr val="accent1"/>
                </a:solidFill>
                <a:latin typeface="Arial"/>
                <a:cs typeface="Arial"/>
              </a:rPr>
              <a:t>Product </a:t>
            </a:r>
            <a:r>
              <a:rPr lang="en-IN" sz="1800" b="1" spc="-5" dirty="0" smtClean="0">
                <a:solidFill>
                  <a:schemeClr val="accent1"/>
                </a:solidFill>
                <a:latin typeface="Arial"/>
                <a:cs typeface="Arial"/>
              </a:rPr>
              <a:t>Name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IN" b="1" spc="-5" dirty="0" smtClean="0">
                <a:solidFill>
                  <a:schemeClr val="accent1"/>
                </a:solidFill>
                <a:latin typeface="Arial"/>
                <a:cs typeface="Arial"/>
              </a:rPr>
              <a:t>Tax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IN" sz="1800" b="1" spc="-5" dirty="0" smtClean="0">
                <a:solidFill>
                  <a:schemeClr val="accent1"/>
                </a:solidFill>
                <a:latin typeface="Arial"/>
                <a:cs typeface="Arial"/>
              </a:rPr>
              <a:t>Min Quantity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IN" b="1" spc="-5" dirty="0" smtClean="0">
                <a:solidFill>
                  <a:schemeClr val="accent1"/>
                </a:solidFill>
                <a:latin typeface="Arial"/>
                <a:cs typeface="Arial"/>
              </a:rPr>
              <a:t>Order Quantity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IN" sz="1800" b="1" spc="-5" dirty="0" smtClean="0">
                <a:solidFill>
                  <a:schemeClr val="accent1"/>
                </a:solidFill>
                <a:latin typeface="Arial"/>
                <a:cs typeface="Arial"/>
              </a:rPr>
              <a:t>Net Cost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IN" b="1" spc="-5" dirty="0" smtClean="0">
                <a:solidFill>
                  <a:schemeClr val="accent1"/>
                </a:solidFill>
                <a:latin typeface="Arial"/>
                <a:cs typeface="Arial"/>
              </a:rPr>
              <a:t>Amount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IN" sz="1800" b="1" spc="-5" dirty="0" smtClean="0">
                <a:solidFill>
                  <a:schemeClr val="accent1"/>
                </a:solidFill>
                <a:latin typeface="Arial"/>
                <a:cs typeface="Arial"/>
              </a:rPr>
              <a:t>Payment Method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391535" y="1082675"/>
            <a:ext cx="1104265" cy="318036"/>
          </a:xfrm>
          <a:prstGeom prst="rect">
            <a:avLst/>
          </a:prstGeom>
          <a:solidFill>
            <a:srgbClr val="313130"/>
          </a:solidFill>
        </p:spPr>
        <p:txBody>
          <a:bodyPr vert="horz" wrap="square" lIns="0" tIns="4064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20"/>
              </a:spcBef>
            </a:pPr>
            <a:r>
              <a:rPr lang="en-IN" b="1" spc="-10" dirty="0">
                <a:solidFill>
                  <a:schemeClr val="accent1"/>
                </a:solidFill>
                <a:latin typeface="Arial"/>
                <a:cs typeface="Arial"/>
              </a:rPr>
              <a:t>2</a:t>
            </a:r>
            <a:r>
              <a:rPr sz="1800" b="1" dirty="0" smtClean="0">
                <a:solidFill>
                  <a:schemeClr val="accent1"/>
                </a:solidFill>
                <a:latin typeface="Arial"/>
                <a:cs typeface="Arial"/>
              </a:rPr>
              <a:t>-</a:t>
            </a:r>
            <a:r>
              <a:rPr sz="1800" b="1" spc="-5" dirty="0" smtClean="0">
                <a:solidFill>
                  <a:schemeClr val="accent1"/>
                </a:solidFill>
                <a:latin typeface="Arial"/>
                <a:cs typeface="Arial"/>
              </a:rPr>
              <a:t>Orde</a:t>
            </a:r>
            <a:r>
              <a:rPr sz="1800" b="1" spc="-15" dirty="0" smtClean="0">
                <a:solidFill>
                  <a:schemeClr val="accent1"/>
                </a:solidFill>
                <a:latin typeface="Arial"/>
                <a:cs typeface="Arial"/>
              </a:rPr>
              <a:t>r</a:t>
            </a:r>
            <a:r>
              <a:rPr sz="1800" b="1" spc="-5" dirty="0" smtClean="0">
                <a:solidFill>
                  <a:schemeClr val="accent1"/>
                </a:solidFill>
                <a:latin typeface="Arial"/>
                <a:cs typeface="Arial"/>
              </a:rPr>
              <a:t>s</a:t>
            </a:r>
            <a:endParaRPr sz="18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322064" y="287782"/>
            <a:ext cx="22405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b="1" spc="-20" dirty="0" smtClean="0">
                <a:solidFill>
                  <a:schemeClr val="accent1"/>
                </a:solidFill>
                <a:latin typeface="Arial"/>
                <a:cs typeface="Arial"/>
              </a:rPr>
              <a:t>New Customer DB</a:t>
            </a:r>
            <a:endParaRPr sz="18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pic>
        <p:nvPicPr>
          <p:cNvPr id="1029" name="Picture 5" descr="C:\Users\AYUSH\Downloads\localhost_phpmyadmin_tbl_structure.php_db=pharmacy&amp;table=newcust4 (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908" y="838200"/>
            <a:ext cx="6211887" cy="414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37060" y="394522"/>
            <a:ext cx="6724355" cy="42229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76600" y="228600"/>
            <a:ext cx="1731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b="1" spc="-20" dirty="0">
                <a:solidFill>
                  <a:schemeClr val="accent1"/>
                </a:solidFill>
                <a:latin typeface="Arial"/>
                <a:cs typeface="Arial"/>
              </a:rPr>
              <a:t>New </a:t>
            </a:r>
            <a:r>
              <a:rPr lang="en-IN" b="1" spc="-20" dirty="0" smtClean="0">
                <a:solidFill>
                  <a:schemeClr val="accent1"/>
                </a:solidFill>
                <a:latin typeface="Arial"/>
                <a:cs typeface="Arial"/>
              </a:rPr>
              <a:t>Order </a:t>
            </a:r>
            <a:r>
              <a:rPr lang="en-IN" b="1" spc="-20" dirty="0">
                <a:solidFill>
                  <a:schemeClr val="accent1"/>
                </a:solidFill>
                <a:latin typeface="Arial"/>
                <a:cs typeface="Arial"/>
              </a:rPr>
              <a:t>DB</a:t>
            </a:r>
            <a:endParaRPr lang="en-IN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pic>
        <p:nvPicPr>
          <p:cNvPr id="2050" name="Picture 2" descr="C:\Users\AYUSH\Downloads\localhost_phpmyadmin_tbl_structure.php_db=pharmacy&amp;table=newcust4 (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85800"/>
            <a:ext cx="790575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422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056001" y="383285"/>
            <a:ext cx="2322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 smtClean="0">
                <a:solidFill>
                  <a:schemeClr val="accent1"/>
                </a:solidFill>
                <a:latin typeface="Arial"/>
                <a:cs typeface="Arial"/>
              </a:rPr>
              <a:t>[</a:t>
            </a:r>
            <a:r>
              <a:rPr lang="en-IN" b="1" spc="-20" dirty="0">
                <a:solidFill>
                  <a:schemeClr val="accent1"/>
                </a:solidFill>
                <a:latin typeface="Arial"/>
                <a:cs typeface="Arial"/>
              </a:rPr>
              <a:t>C</a:t>
            </a:r>
            <a:r>
              <a:rPr sz="1800" b="1" spc="-5" dirty="0" err="1" smtClean="0">
                <a:solidFill>
                  <a:schemeClr val="accent1"/>
                </a:solidFill>
                <a:latin typeface="Arial"/>
                <a:cs typeface="Arial"/>
              </a:rPr>
              <a:t>ustomer</a:t>
            </a:r>
            <a:r>
              <a:rPr sz="1800" b="1" spc="-5" dirty="0">
                <a:solidFill>
                  <a:schemeClr val="accent1"/>
                </a:solidFill>
                <a:latin typeface="Arial"/>
                <a:cs typeface="Arial"/>
              </a:rPr>
              <a:t>]</a:t>
            </a:r>
            <a:endParaRPr sz="18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pic>
        <p:nvPicPr>
          <p:cNvPr id="3074" name="Picture 2" descr="C:\Users\AYUSH\Downloads\localhost_phpmyadmin_sql.php_server=1&amp;db=pharmacy&amp;table=newcust4&amp;pos=0 (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" y="838200"/>
            <a:ext cx="9013825" cy="357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18431" y="76200"/>
            <a:ext cx="24465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3200" b="1" i="1" u="sng" dirty="0" smtClean="0">
                <a:latin typeface="Algerian" pitchFamily="82" charset="0"/>
              </a:rPr>
              <a:t>Home page</a:t>
            </a:r>
            <a:endParaRPr lang="en-IN" sz="3200" dirty="0"/>
          </a:p>
        </p:txBody>
      </p:sp>
      <p:pic>
        <p:nvPicPr>
          <p:cNvPr id="23554" name="Picture 27" descr="crop_localhost_8080_pharmacy1_war_exploded_index.js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60975"/>
            <a:ext cx="8077200" cy="436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6198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57600" y="0"/>
            <a:ext cx="20858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i="1" u="sng" dirty="0" smtClean="0">
                <a:latin typeface="Algerian" pitchFamily="82" charset="0"/>
              </a:rPr>
              <a:t>About us</a:t>
            </a:r>
            <a:endParaRPr lang="en-IN" sz="3200" dirty="0"/>
          </a:p>
        </p:txBody>
      </p:sp>
      <p:pic>
        <p:nvPicPr>
          <p:cNvPr id="24578" name="Picture 31" descr="abouttttttusss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15255"/>
            <a:ext cx="7924800" cy="4337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65572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24200" y="34790"/>
            <a:ext cx="27542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i="1" u="sng" dirty="0" smtClean="0">
                <a:latin typeface="Algerian" pitchFamily="82" charset="0"/>
              </a:rPr>
              <a:t>Admin Login </a:t>
            </a:r>
            <a:endParaRPr lang="en-IN" sz="3200" dirty="0"/>
          </a:p>
        </p:txBody>
      </p:sp>
      <p:pic>
        <p:nvPicPr>
          <p:cNvPr id="9218" name="Picture 2" descr="C:\Users\AYUSH\Downloads\WhatsApp Image 2021-04-13 at 15.29.16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619565"/>
            <a:ext cx="8128000" cy="433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775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67000" y="17626"/>
            <a:ext cx="41472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3200" b="1" i="1" u="sng" dirty="0" smtClean="0">
                <a:latin typeface="Algerian" pitchFamily="82" charset="0"/>
              </a:rPr>
              <a:t>After Admin </a:t>
            </a:r>
            <a:r>
              <a:rPr lang="en-IN" sz="3200" b="1" i="1" u="sng" dirty="0">
                <a:latin typeface="Algerian" pitchFamily="82" charset="0"/>
              </a:rPr>
              <a:t>Login </a:t>
            </a:r>
            <a:endParaRPr lang="en-IN" sz="3200" dirty="0"/>
          </a:p>
        </p:txBody>
      </p:sp>
      <p:pic>
        <p:nvPicPr>
          <p:cNvPr id="10242" name="Picture 2" descr="C:\Users\AYUSH\Downloads\WhatsApp Image 2021-04-13 at 15.33.56 (2)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11766"/>
            <a:ext cx="8153400" cy="434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365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53263" y="76200"/>
            <a:ext cx="55563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3200" b="1" i="1" u="sng" dirty="0" smtClean="0">
                <a:latin typeface="Algerian" pitchFamily="82" charset="0"/>
              </a:rPr>
              <a:t>Clicking on the first link</a:t>
            </a:r>
            <a:endParaRPr lang="en-IN" sz="3200" dirty="0"/>
          </a:p>
        </p:txBody>
      </p:sp>
      <p:pic>
        <p:nvPicPr>
          <p:cNvPr id="11267" name="Picture 3" descr="C:\Users\AYUSH\Downloads\WhatsApp Image 2021-04-13 at 15.49.53 (2)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62000"/>
            <a:ext cx="82296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163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41827" y="152400"/>
            <a:ext cx="51090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3200" b="1" i="1" u="sng" dirty="0" smtClean="0">
                <a:latin typeface="Algerian" pitchFamily="82" charset="0"/>
              </a:rPr>
              <a:t>Deleting any customer</a:t>
            </a:r>
            <a:endParaRPr lang="en-IN" sz="3200" dirty="0"/>
          </a:p>
        </p:txBody>
      </p:sp>
      <p:pic>
        <p:nvPicPr>
          <p:cNvPr id="12291" name="Picture 35" descr="delete custo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37175"/>
            <a:ext cx="7924800" cy="429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36408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2400"/>
            <a:ext cx="90176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200" b="1" i="1" u="sng" dirty="0" smtClean="0">
                <a:latin typeface="Algerian" pitchFamily="82" charset="0"/>
              </a:rPr>
              <a:t>After entering customer Id, it gets deleted</a:t>
            </a:r>
            <a:endParaRPr lang="en-IN" sz="3200" dirty="0"/>
          </a:p>
        </p:txBody>
      </p:sp>
      <p:pic>
        <p:nvPicPr>
          <p:cNvPr id="13314" name="Picture 37" descr="deleted_custo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43000"/>
            <a:ext cx="81534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110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01636" y="76200"/>
            <a:ext cx="39934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3200" b="1" i="1" u="sng" dirty="0" smtClean="0">
                <a:latin typeface="Algerian" pitchFamily="82" charset="0"/>
              </a:rPr>
              <a:t>Admin order page</a:t>
            </a:r>
            <a:endParaRPr lang="en-IN" sz="3200" dirty="0"/>
          </a:p>
        </p:txBody>
      </p:sp>
      <p:pic>
        <p:nvPicPr>
          <p:cNvPr id="14338" name="Picture 39" descr="admin_ord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60975"/>
            <a:ext cx="7696200" cy="4292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2212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3123" y="693419"/>
            <a:ext cx="6867224" cy="3581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44857" y="228600"/>
            <a:ext cx="65437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3200" b="1" i="1" u="sng" dirty="0" smtClean="0">
                <a:latin typeface="Algerian" pitchFamily="82" charset="0"/>
              </a:rPr>
              <a:t>Customer id for order update</a:t>
            </a:r>
            <a:endParaRPr lang="en-IN" sz="3200" dirty="0"/>
          </a:p>
        </p:txBody>
      </p:sp>
      <p:pic>
        <p:nvPicPr>
          <p:cNvPr id="15362" name="Picture 40" descr="update_order_cutomer_i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825567"/>
            <a:ext cx="7848600" cy="4051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95888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19095" y="152400"/>
            <a:ext cx="43075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3200" b="1" i="1" u="sng" dirty="0" smtClean="0">
                <a:latin typeface="Algerian" pitchFamily="82" charset="0"/>
              </a:rPr>
              <a:t>Order update page</a:t>
            </a:r>
            <a:endParaRPr lang="en-IN" sz="3200" dirty="0"/>
          </a:p>
        </p:txBody>
      </p:sp>
      <p:pic>
        <p:nvPicPr>
          <p:cNvPr id="16386" name="Picture 41" descr="update_or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18887"/>
            <a:ext cx="8077200" cy="431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98907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14576" y="152400"/>
            <a:ext cx="39148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3200" b="1" i="1" u="sng" dirty="0" smtClean="0">
                <a:latin typeface="Algerian" pitchFamily="82" charset="0"/>
              </a:rPr>
              <a:t>Distributer login</a:t>
            </a:r>
            <a:endParaRPr lang="en-IN" sz="3200" dirty="0"/>
          </a:p>
        </p:txBody>
      </p:sp>
      <p:pic>
        <p:nvPicPr>
          <p:cNvPr id="17410" name="Picture 42" descr="distributor_log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37174"/>
            <a:ext cx="7467600" cy="421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25255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4600" y="158496"/>
            <a:ext cx="41921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3200" b="1" i="1" u="sng" dirty="0" smtClean="0">
                <a:latin typeface="Algerian" pitchFamily="82" charset="0"/>
              </a:rPr>
              <a:t>Distributor’s page</a:t>
            </a:r>
            <a:endParaRPr lang="en-IN" sz="3200" dirty="0"/>
          </a:p>
        </p:txBody>
      </p:sp>
      <p:pic>
        <p:nvPicPr>
          <p:cNvPr id="18434" name="Picture 43" descr="distributor_p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43271"/>
            <a:ext cx="7772400" cy="4285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28635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84566" y="76200"/>
            <a:ext cx="56797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3200" b="1" i="1" u="sng" dirty="0">
                <a:latin typeface="Algerian" pitchFamily="82" charset="0"/>
              </a:rPr>
              <a:t>Distributor’s </a:t>
            </a:r>
            <a:r>
              <a:rPr lang="en-IN" sz="3200" b="1" i="1" u="sng" dirty="0" smtClean="0">
                <a:latin typeface="Algerian" pitchFamily="82" charset="0"/>
              </a:rPr>
              <a:t>order page</a:t>
            </a:r>
            <a:endParaRPr lang="en-IN" sz="3200" dirty="0"/>
          </a:p>
        </p:txBody>
      </p:sp>
      <p:pic>
        <p:nvPicPr>
          <p:cNvPr id="19458" name="Picture 45" descr="distributor_ord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62001"/>
            <a:ext cx="79248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27893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93759" y="152400"/>
            <a:ext cx="73276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3200" b="1" i="1" u="sng" dirty="0" smtClean="0">
                <a:latin typeface="Algerian" pitchFamily="82" charset="0"/>
              </a:rPr>
              <a:t>Customer id for confirming order</a:t>
            </a:r>
            <a:endParaRPr lang="en-IN" sz="3200" dirty="0"/>
          </a:p>
        </p:txBody>
      </p:sp>
      <p:pic>
        <p:nvPicPr>
          <p:cNvPr id="20482" name="Picture 44" descr="distributor_customer_i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737175"/>
            <a:ext cx="7848600" cy="429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99312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16231" y="152400"/>
            <a:ext cx="69557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3200" b="1" i="1" u="sng" dirty="0" smtClean="0">
                <a:latin typeface="Algerian" pitchFamily="82" charset="0"/>
              </a:rPr>
              <a:t>Order confirmed by distributer</a:t>
            </a:r>
            <a:endParaRPr lang="en-IN" sz="3200" dirty="0"/>
          </a:p>
        </p:txBody>
      </p:sp>
      <p:pic>
        <p:nvPicPr>
          <p:cNvPr id="21506" name="Picture 46" descr="order_confirm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43271"/>
            <a:ext cx="7848600" cy="4285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13497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4294967295"/>
          </p:nvPr>
        </p:nvSpPr>
        <p:spPr>
          <a:xfrm>
            <a:off x="838200" y="381000"/>
            <a:ext cx="7242175" cy="492125"/>
          </a:xfrm>
        </p:spPr>
        <p:txBody>
          <a:bodyPr/>
          <a:lstStyle/>
          <a:p>
            <a:pPr algn="ctr"/>
            <a:r>
              <a:rPr lang="en-IN" b="1" i="1" u="sng" dirty="0" smtClean="0">
                <a:latin typeface="Algerian" pitchFamily="82" charset="0"/>
              </a:rPr>
              <a:t>Customer Login </a:t>
            </a:r>
            <a:endParaRPr lang="en-IN" b="1" i="1" u="sng" dirty="0">
              <a:latin typeface="Algerian" pitchFamily="82" charset="0"/>
            </a:endParaRPr>
          </a:p>
        </p:txBody>
      </p:sp>
      <p:pic>
        <p:nvPicPr>
          <p:cNvPr id="4098" name="Picture 2" descr="C:\Users\AYUSH\Downloads\WhatsApp Image 2021-04-13 at 17.24.37 (2)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90600"/>
            <a:ext cx="79248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143000" y="88612"/>
            <a:ext cx="7239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200" b="1" i="1" u="sng" dirty="0" smtClean="0">
                <a:latin typeface="Algerian" pitchFamily="82" charset="0"/>
              </a:rPr>
              <a:t>Customer REGISTRATION</a:t>
            </a:r>
            <a:r>
              <a:rPr lang="en-IN" sz="2600" b="1" i="1" u="sng" dirty="0" smtClean="0">
                <a:latin typeface="Algerian" pitchFamily="82" charset="0"/>
              </a:rPr>
              <a:t> </a:t>
            </a:r>
            <a:r>
              <a:rPr lang="en-IN" sz="3200" b="1" i="1" u="sng" dirty="0" smtClean="0">
                <a:latin typeface="Algerian" pitchFamily="82" charset="0"/>
              </a:rPr>
              <a:t>page</a:t>
            </a:r>
            <a:endParaRPr lang="en-IN" sz="3200" dirty="0"/>
          </a:p>
        </p:txBody>
      </p:sp>
      <p:pic>
        <p:nvPicPr>
          <p:cNvPr id="5122" name="Picture 2" descr="C:\Users\AYUSH\Downloads\WhatsApp Image 2021-04-13 at 18.09.29 (2)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73387"/>
            <a:ext cx="8001000" cy="435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YUSH\Downloads\WhatsApp Image 2021-04-13 at 17.24.53 (2)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33400"/>
            <a:ext cx="7924800" cy="4459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7275" y="0"/>
            <a:ext cx="70391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3200" b="1" i="1" u="sng" dirty="0" smtClean="0">
                <a:latin typeface="Algerian" pitchFamily="82" charset="0"/>
              </a:rPr>
              <a:t>After logging in as a customer.</a:t>
            </a:r>
            <a:endParaRPr lang="en-IN" sz="3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4076" y="260604"/>
            <a:ext cx="7333928" cy="46208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28009" y="76200"/>
            <a:ext cx="39004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3200" b="1" i="1" u="sng" dirty="0" smtClean="0">
                <a:latin typeface="Algerian" pitchFamily="82" charset="0"/>
              </a:rPr>
              <a:t>Placing an order</a:t>
            </a:r>
            <a:endParaRPr lang="en-IN" sz="3200" dirty="0"/>
          </a:p>
        </p:txBody>
      </p:sp>
      <p:pic>
        <p:nvPicPr>
          <p:cNvPr id="7170" name="Picture 2" descr="C:\Users\AYUSH\Downloads\WhatsApp Image 2021-04-13 at 17.25.05 (2)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60975"/>
            <a:ext cx="8001000" cy="429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82780" y="76200"/>
            <a:ext cx="63594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3200" b="1" i="1" u="sng" dirty="0" smtClean="0">
                <a:latin typeface="Algerian" pitchFamily="82" charset="0"/>
              </a:rPr>
              <a:t>Order confirmation message</a:t>
            </a:r>
            <a:endParaRPr lang="en-IN" sz="3200" dirty="0"/>
          </a:p>
        </p:txBody>
      </p:sp>
      <p:pic>
        <p:nvPicPr>
          <p:cNvPr id="8194" name="Picture 2" descr="C:\Users\AYUSH\Downloads\WhatsApp Image 2021-04-13 at 17.25.18 (2)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60974"/>
            <a:ext cx="8229600" cy="436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06269" y="152400"/>
            <a:ext cx="25314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3200" b="1" i="1" u="sng" dirty="0" smtClean="0">
                <a:latin typeface="Algerian" pitchFamily="82" charset="0"/>
              </a:rPr>
              <a:t>Contact us</a:t>
            </a:r>
            <a:endParaRPr lang="en-IN" sz="3200" dirty="0"/>
          </a:p>
        </p:txBody>
      </p:sp>
      <p:pic>
        <p:nvPicPr>
          <p:cNvPr id="22530" name="Picture 51" descr="contanct_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38200"/>
            <a:ext cx="80010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7658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6933"/>
            <a:ext cx="9144000" cy="6858126"/>
            <a:chOff x="0" y="0"/>
            <a:chExt cx="9144000" cy="6858126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l" t="t" r="r" b="b"/>
              <a:pathLst>
                <a:path w="9144000" h="6858000">
                  <a:moveTo>
                    <a:pt x="9143999" y="0"/>
                  </a:moveTo>
                  <a:lnTo>
                    <a:pt x="7733977" y="0"/>
                  </a:lnTo>
                  <a:lnTo>
                    <a:pt x="0" y="6855297"/>
                  </a:lnTo>
                  <a:lnTo>
                    <a:pt x="0" y="6857995"/>
                  </a:lnTo>
                  <a:lnTo>
                    <a:pt x="9143999" y="6857995"/>
                  </a:lnTo>
                  <a:lnTo>
                    <a:pt x="9143999" y="0"/>
                  </a:lnTo>
                  <a:close/>
                </a:path>
              </a:pathLst>
            </a:custGeom>
            <a:solidFill>
              <a:srgbClr val="F86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648711"/>
              <a:ext cx="3572510" cy="4209415"/>
            </a:xfrm>
            <a:custGeom>
              <a:avLst/>
              <a:gdLst/>
              <a:ahLst/>
              <a:cxnLst/>
              <a:rect l="l" t="t" r="r" b="b"/>
              <a:pathLst>
                <a:path w="3572510" h="4209415">
                  <a:moveTo>
                    <a:pt x="0" y="0"/>
                  </a:moveTo>
                  <a:lnTo>
                    <a:pt x="0" y="4209287"/>
                  </a:lnTo>
                  <a:lnTo>
                    <a:pt x="3572255" y="42092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A0D9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5400" y="381000"/>
            <a:ext cx="5537200" cy="1535657"/>
          </a:xfrm>
        </p:spPr>
        <p:txBody>
          <a:bodyPr/>
          <a:lstStyle/>
          <a:p>
            <a:pPr algn="ctr"/>
            <a:r>
              <a:rPr lang="en-IN" sz="10000" dirty="0" smtClean="0">
                <a:latin typeface="Algerian" pitchFamily="82" charset="0"/>
              </a:rPr>
              <a:t>Thank you</a:t>
            </a:r>
            <a:endParaRPr lang="en-IN" sz="10000" dirty="0">
              <a:latin typeface="Algerian" pitchFamily="8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7263" y="188976"/>
            <a:ext cx="8695944" cy="4991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5740" y="332231"/>
            <a:ext cx="8697468" cy="52486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4027" y="548640"/>
            <a:ext cx="8695944" cy="4480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4027" y="304800"/>
            <a:ext cx="8695944" cy="4764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487" y="1080008"/>
            <a:ext cx="8646795" cy="30598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1910">
              <a:lnSpc>
                <a:spcPct val="100000"/>
              </a:lnSpc>
            </a:pPr>
            <a:r>
              <a:rPr sz="18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current </a:t>
            </a:r>
            <a:r>
              <a:rPr lang="en-IN" sz="1800" spc="-5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sz="1800" spc="-5" dirty="0" err="1" smtClean="0">
                <a:latin typeface="Times New Roman" pitchFamily="18" charset="0"/>
                <a:cs typeface="Times New Roman" pitchFamily="18" charset="0"/>
              </a:rPr>
              <a:t>harmacy</a:t>
            </a:r>
            <a:r>
              <a:rPr sz="1800" spc="-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system </a:t>
            </a:r>
            <a:r>
              <a:rPr sz="1800" spc="-15" dirty="0">
                <a:latin typeface="Times New Roman" pitchFamily="18" charset="0"/>
                <a:cs typeface="Times New Roman" pitchFamily="18" charset="0"/>
              </a:rPr>
              <a:t>were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manually base system </a:t>
            </a:r>
            <a:r>
              <a:rPr sz="1800" spc="-15" dirty="0">
                <a:latin typeface="Times New Roman" pitchFamily="18" charset="0"/>
                <a:cs typeface="Times New Roman" pitchFamily="18" charset="0"/>
              </a:rPr>
              <a:t>which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is almost all </a:t>
            </a:r>
            <a:r>
              <a:rPr sz="1800" spc="-10" dirty="0">
                <a:latin typeface="Times New Roman" pitchFamily="18" charset="0"/>
                <a:cs typeface="Times New Roman" pitchFamily="18" charset="0"/>
              </a:rPr>
              <a:t>works 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on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pharmacy organization is accomplished by papers. Among thus Medicine data  search in order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to </a:t>
            </a:r>
            <a:r>
              <a:rPr sz="1800" spc="-45" dirty="0">
                <a:latin typeface="Times New Roman" pitchFamily="18" charset="0"/>
                <a:cs typeface="Times New Roman" pitchFamily="18" charset="0"/>
              </a:rPr>
              <a:t>buy,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audit, and other related </a:t>
            </a:r>
            <a:r>
              <a:rPr sz="1800" spc="-10" dirty="0">
                <a:latin typeface="Times New Roman" pitchFamily="18" charset="0"/>
                <a:cs typeface="Times New Roman" pitchFamily="18" charset="0"/>
              </a:rPr>
              <a:t>works.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other one is data  </a:t>
            </a:r>
            <a:r>
              <a:rPr sz="1800" spc="-20" dirty="0">
                <a:latin typeface="Times New Roman" pitchFamily="18" charset="0"/>
                <a:cs typeface="Times New Roman" pitchFamily="18" charset="0"/>
              </a:rPr>
              <a:t>security,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sz="1800" spc="-10" dirty="0">
                <a:latin typeface="Times New Roman" pitchFamily="18" charset="0"/>
                <a:cs typeface="Times New Roman" pitchFamily="18" charset="0"/>
              </a:rPr>
              <a:t>data’s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can be accessed </a:t>
            </a:r>
            <a:r>
              <a:rPr sz="1800" spc="-15" dirty="0">
                <a:latin typeface="Times New Roman" pitchFamily="18" charset="0"/>
                <a:cs typeface="Times New Roman" pitchFamily="18" charset="0"/>
              </a:rPr>
              <a:t>anyone </a:t>
            </a:r>
            <a:r>
              <a:rPr sz="1800" spc="-20" dirty="0">
                <a:latin typeface="Times New Roman" pitchFamily="18" charset="0"/>
                <a:cs typeface="Times New Roman" pitchFamily="18" charset="0"/>
              </a:rPr>
              <a:t>who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entered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to the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pharmacy house as  friends, other Humans </a:t>
            </a:r>
            <a:r>
              <a:rPr sz="1800" spc="-10" dirty="0">
                <a:latin typeface="Times New Roman" pitchFamily="18" charset="0"/>
                <a:cs typeface="Times New Roman" pitchFamily="18" charset="0"/>
              </a:rPr>
              <a:t>without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the volunteer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of the</a:t>
            </a:r>
            <a:r>
              <a:rPr sz="1800" spc="8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pharmacist.</a:t>
            </a:r>
            <a:endParaRPr sz="1800" dirty="0">
              <a:latin typeface="Times New Roman" pitchFamily="18" charset="0"/>
              <a:cs typeface="Times New Roman" pitchFamily="18" charset="0"/>
            </a:endParaRPr>
          </a:p>
          <a:p>
            <a:pPr marL="12700" marR="23495">
              <a:lnSpc>
                <a:spcPct val="100000"/>
              </a:lnSpc>
            </a:pPr>
            <a:r>
              <a:rPr sz="180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pharmacists </a:t>
            </a:r>
            <a:r>
              <a:rPr sz="1800" spc="-15" dirty="0">
                <a:latin typeface="Times New Roman" pitchFamily="18" charset="0"/>
                <a:cs typeface="Times New Roman" pitchFamily="18" charset="0"/>
              </a:rPr>
              <a:t>work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in tedious situation because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of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the upper reasons. Not </a:t>
            </a:r>
            <a:r>
              <a:rPr sz="1800" spc="-10" dirty="0">
                <a:latin typeface="Times New Roman" pitchFamily="18" charset="0"/>
                <a:cs typeface="Times New Roman" pitchFamily="18" charset="0"/>
              </a:rPr>
              <a:t>efficient 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on arrange medicine on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shelf meaning arrangement method is </a:t>
            </a:r>
            <a:r>
              <a:rPr sz="1800" spc="-10" dirty="0">
                <a:latin typeface="Times New Roman" pitchFamily="18" charset="0"/>
                <a:cs typeface="Times New Roman" pitchFamily="18" charset="0"/>
              </a:rPr>
              <a:t>difficult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to take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in  mind.</a:t>
            </a:r>
            <a:endParaRPr sz="1800" dirty="0">
              <a:latin typeface="Times New Roman" pitchFamily="18" charset="0"/>
              <a:cs typeface="Times New Roman" pitchFamily="18" charset="0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latin typeface="Times New Roman" pitchFamily="18" charset="0"/>
                <a:cs typeface="Times New Roman" pitchFamily="18" charset="0"/>
              </a:rPr>
              <a:t>In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current system almost all pharmacies do not use computerized system but use  computer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for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giving bills only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for the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sold medicine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to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sz="1800" spc="-25" dirty="0">
                <a:latin typeface="Times New Roman" pitchFamily="18" charset="0"/>
                <a:cs typeface="Times New Roman" pitchFamily="18" charset="0"/>
              </a:rPr>
              <a:t>user.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And use manual  searching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of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medicine on shelf because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of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manual based system and there is nothing  </a:t>
            </a:r>
            <a:r>
              <a:rPr sz="1800" spc="-15" dirty="0">
                <a:latin typeface="Times New Roman" pitchFamily="18" charset="0"/>
                <a:cs typeface="Times New Roman" pitchFamily="18" charset="0"/>
              </a:rPr>
              <a:t>which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gives alarm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for the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finished or sold</a:t>
            </a:r>
            <a:r>
              <a:rPr sz="1800" spc="8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1800" spc="-5" dirty="0">
                <a:latin typeface="Times New Roman" pitchFamily="18" charset="0"/>
                <a:cs typeface="Times New Roman" pitchFamily="18" charset="0"/>
              </a:rPr>
              <a:t>medicine.</a:t>
            </a:r>
            <a:endParaRPr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606" y="358266"/>
            <a:ext cx="3066415" cy="413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en-IN" sz="2600" b="1" i="1" u="sng" spc="-5" dirty="0">
                <a:latin typeface="Algerian" pitchFamily="82" charset="0"/>
              </a:rPr>
              <a:t>Current </a:t>
            </a:r>
            <a:r>
              <a:rPr lang="en-IN" sz="2600" b="1" i="1" u="sng" spc="-10" dirty="0" smtClean="0">
                <a:latin typeface="Algerian" pitchFamily="82" charset="0"/>
              </a:rPr>
              <a:t>system</a:t>
            </a:r>
            <a:endParaRPr sz="2600" dirty="0">
              <a:latin typeface="Algerian" pitchFamily="8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</TotalTime>
  <Words>1106</Words>
  <Application>Microsoft Office PowerPoint</Application>
  <PresentationFormat>On-screen Show (4:3)</PresentationFormat>
  <Paragraphs>89</Paragraphs>
  <Slides>43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Pharmacy  Management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Current system</vt:lpstr>
      <vt:lpstr>PowerPoint Presentation</vt:lpstr>
      <vt:lpstr>ANALYSIS OF A PHARMACY PMS- PHARMACY MANAGEMENT SYSTEM</vt:lpstr>
      <vt:lpstr>PowerPoint Presentation</vt:lpstr>
      <vt:lpstr>OVERVIEW</vt:lpstr>
      <vt:lpstr>Proposed system.</vt:lpstr>
      <vt:lpstr>PowerPoint Presentation</vt:lpstr>
      <vt:lpstr>PowerPoint Presentation</vt:lpstr>
      <vt:lpstr>PowerPoint Presentation</vt:lpstr>
      <vt:lpstr>Entities and Attributes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Customer Login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PMS- Pharmacy Management System</dc:title>
  <dc:creator>AYUSH</dc:creator>
  <cp:lastModifiedBy>AYUSH</cp:lastModifiedBy>
  <cp:revision>17</cp:revision>
  <dcterms:created xsi:type="dcterms:W3CDTF">2021-03-11T09:23:32Z</dcterms:created>
  <dcterms:modified xsi:type="dcterms:W3CDTF">2021-04-14T07:23:31Z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2016-11-27T00:00:00Z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2021-03-11T00:00:00Z</vt:filetime>
  </property>
</Properties>
</file>